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93" r:id="rId8"/>
    <p:sldId id="294" r:id="rId9"/>
    <p:sldId id="295" r:id="rId10"/>
    <p:sldId id="296" r:id="rId11"/>
    <p:sldId id="297" r:id="rId12"/>
    <p:sldId id="298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18288000" cy="10287000"/>
  <p:notesSz cx="6858000" cy="9144000"/>
  <p:embeddedFontLst>
    <p:embeddedFont>
      <p:font typeface="210 Gulim 030" panose="020B0600000101010101" charset="-127"/>
      <p:regular r:id="rId45"/>
    </p:embeddedFont>
    <p:embeddedFont>
      <p:font typeface="210 Gulim 050" panose="020B0600000101010101" charset="-127"/>
      <p:regular r:id="rId46"/>
    </p:embeddedFont>
    <p:embeddedFont>
      <p:font typeface="210 Gulim 070" panose="020B0600000101010101" charset="-127"/>
      <p:regular r:id="rId47"/>
    </p:embeddedFont>
    <p:embeddedFont>
      <p:font typeface="210 Gulim 090" panose="020B0600000101010101" charset="-127"/>
      <p:regular r:id="rId48"/>
    </p:embeddedFont>
    <p:embeddedFont>
      <p:font typeface="Pretendard Light" panose="020B0600000101010101" charset="-127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96" y="2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8.png"/><Relationship Id="rId5" Type="http://schemas.openxmlformats.org/officeDocument/2006/relationships/image" Target="../media/image5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0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0.png"/><Relationship Id="rId5" Type="http://schemas.openxmlformats.org/officeDocument/2006/relationships/image" Target="../media/image19.png"/><Relationship Id="rId10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0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9.png"/><Relationship Id="rId5" Type="http://schemas.openxmlformats.org/officeDocument/2006/relationships/image" Target="../media/image19.png"/><Relationship Id="rId10" Type="http://schemas.openxmlformats.org/officeDocument/2006/relationships/image" Target="../media/image48.png"/><Relationship Id="rId4" Type="http://schemas.openxmlformats.org/officeDocument/2006/relationships/image" Target="../media/image5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55.png"/><Relationship Id="rId2" Type="http://schemas.openxmlformats.org/officeDocument/2006/relationships/image" Target="../media/image1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20.png"/><Relationship Id="rId1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62.png"/><Relationship Id="rId5" Type="http://schemas.openxmlformats.org/officeDocument/2006/relationships/image" Target="../media/image19.png"/><Relationship Id="rId10" Type="http://schemas.openxmlformats.org/officeDocument/2006/relationships/image" Target="../media/image61.png"/><Relationship Id="rId4" Type="http://schemas.openxmlformats.org/officeDocument/2006/relationships/image" Target="../media/image5.pn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1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67.png"/><Relationship Id="rId5" Type="http://schemas.openxmlformats.org/officeDocument/2006/relationships/image" Target="../media/image19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78.png"/><Relationship Id="rId5" Type="http://schemas.openxmlformats.org/officeDocument/2006/relationships/image" Target="../media/image19.png"/><Relationship Id="rId10" Type="http://schemas.openxmlformats.org/officeDocument/2006/relationships/image" Target="../media/image77.png"/><Relationship Id="rId4" Type="http://schemas.openxmlformats.org/officeDocument/2006/relationships/image" Target="../media/image5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86.png"/><Relationship Id="rId5" Type="http://schemas.openxmlformats.org/officeDocument/2006/relationships/image" Target="../media/image19.png"/><Relationship Id="rId10" Type="http://schemas.openxmlformats.org/officeDocument/2006/relationships/image" Target="../media/image85.png"/><Relationship Id="rId4" Type="http://schemas.openxmlformats.org/officeDocument/2006/relationships/image" Target="../media/image5.png"/><Relationship Id="rId9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2.png"/><Relationship Id="rId5" Type="http://schemas.openxmlformats.org/officeDocument/2006/relationships/image" Target="../media/image89.png"/><Relationship Id="rId10" Type="http://schemas.openxmlformats.org/officeDocument/2006/relationships/image" Target="../media/image91.png"/><Relationship Id="rId4" Type="http://schemas.openxmlformats.org/officeDocument/2006/relationships/image" Target="../media/image88.png"/><Relationship Id="rId9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00.png"/><Relationship Id="rId4" Type="http://schemas.openxmlformats.org/officeDocument/2006/relationships/image" Target="../media/image5.png"/><Relationship Id="rId9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94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9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7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9.png"/><Relationship Id="rId10" Type="http://schemas.openxmlformats.org/officeDocument/2006/relationships/image" Target="../media/image111.png"/><Relationship Id="rId4" Type="http://schemas.openxmlformats.org/officeDocument/2006/relationships/image" Target="../media/image108.png"/><Relationship Id="rId9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2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16.png"/><Relationship Id="rId5" Type="http://schemas.openxmlformats.org/officeDocument/2006/relationships/image" Target="../media/image19.png"/><Relationship Id="rId10" Type="http://schemas.openxmlformats.org/officeDocument/2006/relationships/image" Target="../media/image115.png"/><Relationship Id="rId4" Type="http://schemas.openxmlformats.org/officeDocument/2006/relationships/image" Target="../media/image5.png"/><Relationship Id="rId9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2.png"/><Relationship Id="rId7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23.png"/><Relationship Id="rId5" Type="http://schemas.openxmlformats.org/officeDocument/2006/relationships/image" Target="../media/image19.png"/><Relationship Id="rId10" Type="http://schemas.openxmlformats.org/officeDocument/2006/relationships/image" Target="../media/image122.png"/><Relationship Id="rId4" Type="http://schemas.openxmlformats.org/officeDocument/2006/relationships/image" Target="../media/image5.png"/><Relationship Id="rId9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2.png"/><Relationship Id="rId7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2.png"/><Relationship Id="rId7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127.png"/><Relationship Id="rId10" Type="http://schemas.openxmlformats.org/officeDocument/2006/relationships/image" Target="../media/image19.png"/><Relationship Id="rId4" Type="http://schemas.openxmlformats.org/officeDocument/2006/relationships/image" Target="../media/image126.png"/><Relationship Id="rId9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2.png"/><Relationship Id="rId7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2.png"/><Relationship Id="rId7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42.png"/><Relationship Id="rId3" Type="http://schemas.openxmlformats.org/officeDocument/2006/relationships/image" Target="../media/image2.png"/><Relationship Id="rId7" Type="http://schemas.openxmlformats.org/officeDocument/2006/relationships/image" Target="../media/image140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9.png"/><Relationship Id="rId5" Type="http://schemas.openxmlformats.org/officeDocument/2006/relationships/image" Target="../media/image138.png"/><Relationship Id="rId15" Type="http://schemas.openxmlformats.org/officeDocument/2006/relationships/image" Target="../media/image144.png"/><Relationship Id="rId10" Type="http://schemas.openxmlformats.org/officeDocument/2006/relationships/image" Target="../media/image141.png"/><Relationship Id="rId4" Type="http://schemas.openxmlformats.org/officeDocument/2006/relationships/image" Target="../media/image137.png"/><Relationship Id="rId9" Type="http://schemas.openxmlformats.org/officeDocument/2006/relationships/image" Target="../media/image5.png"/><Relationship Id="rId1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18" Type="http://schemas.openxmlformats.org/officeDocument/2006/relationships/image" Target="../media/image154.png"/><Relationship Id="rId3" Type="http://schemas.openxmlformats.org/officeDocument/2006/relationships/image" Target="../media/image2.png"/><Relationship Id="rId21" Type="http://schemas.openxmlformats.org/officeDocument/2006/relationships/image" Target="../media/image156.png"/><Relationship Id="rId7" Type="http://schemas.openxmlformats.org/officeDocument/2006/relationships/image" Target="../media/image5.png"/><Relationship Id="rId12" Type="http://schemas.openxmlformats.org/officeDocument/2006/relationships/image" Target="../media/image149.png"/><Relationship Id="rId17" Type="http://schemas.openxmlformats.org/officeDocument/2006/relationships/image" Target="../media/image153.png"/><Relationship Id="rId2" Type="http://schemas.openxmlformats.org/officeDocument/2006/relationships/image" Target="../media/image1.png"/><Relationship Id="rId16" Type="http://schemas.openxmlformats.org/officeDocument/2006/relationships/image" Target="../media/image152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48.png"/><Relationship Id="rId24" Type="http://schemas.openxmlformats.org/officeDocument/2006/relationships/image" Target="../media/image159.png"/><Relationship Id="rId5" Type="http://schemas.openxmlformats.org/officeDocument/2006/relationships/image" Target="../media/image145.png"/><Relationship Id="rId15" Type="http://schemas.openxmlformats.org/officeDocument/2006/relationships/image" Target="../media/image151.png"/><Relationship Id="rId23" Type="http://schemas.openxmlformats.org/officeDocument/2006/relationships/image" Target="../media/image158.png"/><Relationship Id="rId10" Type="http://schemas.openxmlformats.org/officeDocument/2006/relationships/image" Target="../media/image147.png"/><Relationship Id="rId19" Type="http://schemas.openxmlformats.org/officeDocument/2006/relationships/image" Target="../media/image155.png"/><Relationship Id="rId4" Type="http://schemas.openxmlformats.org/officeDocument/2006/relationships/image" Target="../media/image24.png"/><Relationship Id="rId9" Type="http://schemas.openxmlformats.org/officeDocument/2006/relationships/image" Target="../media/image20.png"/><Relationship Id="rId14" Type="http://schemas.openxmlformats.org/officeDocument/2006/relationships/image" Target="../media/image150.png"/><Relationship Id="rId22" Type="http://schemas.openxmlformats.org/officeDocument/2006/relationships/image" Target="../media/image1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2.png"/><Relationship Id="rId7" Type="http://schemas.openxmlformats.org/officeDocument/2006/relationships/image" Target="../media/image1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2.png"/><Relationship Id="rId7" Type="http://schemas.openxmlformats.org/officeDocument/2006/relationships/image" Target="../media/image1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5.png"/><Relationship Id="rId10" Type="http://schemas.openxmlformats.org/officeDocument/2006/relationships/image" Target="../media/image20.png"/><Relationship Id="rId4" Type="http://schemas.openxmlformats.org/officeDocument/2006/relationships/image" Target="../media/image163.png"/><Relationship Id="rId9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55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153.png"/><Relationship Id="rId17" Type="http://schemas.openxmlformats.org/officeDocument/2006/relationships/image" Target="../media/image42.png"/><Relationship Id="rId2" Type="http://schemas.openxmlformats.org/officeDocument/2006/relationships/image" Target="../media/image1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9.png"/><Relationship Id="rId5" Type="http://schemas.openxmlformats.org/officeDocument/2006/relationships/image" Target="../media/image19.png"/><Relationship Id="rId15" Type="http://schemas.openxmlformats.org/officeDocument/2006/relationships/image" Target="../media/image43.png"/><Relationship Id="rId10" Type="http://schemas.openxmlformats.org/officeDocument/2006/relationships/image" Target="../media/image167.png"/><Relationship Id="rId4" Type="http://schemas.openxmlformats.org/officeDocument/2006/relationships/image" Target="../media/image5.png"/><Relationship Id="rId9" Type="http://schemas.openxmlformats.org/officeDocument/2006/relationships/image" Target="../media/image38.png"/><Relationship Id="rId14" Type="http://schemas.openxmlformats.org/officeDocument/2006/relationships/image" Target="../media/image1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2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1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73.png"/><Relationship Id="rId5" Type="http://schemas.openxmlformats.org/officeDocument/2006/relationships/image" Target="../media/image19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5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905000" y="3975100"/>
            <a:ext cx="116205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029"/>
              </a:lnSpc>
            </a:pPr>
            <a:r>
              <a:rPr lang="en-US" sz="5000" b="0" i="0" u="none" strike="noStrike">
                <a:solidFill>
                  <a:srgbClr val="595959"/>
                </a:solidFill>
                <a:latin typeface="210 Gulim 050"/>
              </a:rPr>
              <a:t>Langchain </a:t>
            </a:r>
            <a:r>
              <a:rPr lang="ko-KR" sz="5000" b="0" i="0" u="none" strike="noStrike">
                <a:solidFill>
                  <a:srgbClr val="595959"/>
                </a:solidFill>
                <a:ea typeface="210 Gulim 050"/>
              </a:rPr>
              <a:t>기반</a:t>
            </a:r>
          </a:p>
          <a:p>
            <a:pPr lvl="0" algn="l">
              <a:lnSpc>
                <a:spcPct val="117029"/>
              </a:lnSpc>
            </a:pPr>
            <a:r>
              <a:rPr lang="en-US" sz="7800" b="0" i="0" u="none" strike="noStrike" spc="500">
                <a:solidFill>
                  <a:srgbClr val="000000"/>
                </a:solidFill>
                <a:latin typeface="210 Gulim 070"/>
              </a:rPr>
              <a:t>KNU </a:t>
            </a:r>
            <a:r>
              <a:rPr lang="ko-KR" sz="7800" b="0" i="0" u="none" strike="noStrike" spc="500">
                <a:solidFill>
                  <a:srgbClr val="000000"/>
                </a:solidFill>
                <a:ea typeface="210 Gulim 070"/>
              </a:rPr>
              <a:t>학사</a:t>
            </a:r>
            <a:r>
              <a:rPr lang="en-US" sz="7800" b="0" i="0" u="none" strike="noStrike" spc="500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7800" b="0" i="0" u="none" strike="noStrike" spc="500">
                <a:solidFill>
                  <a:srgbClr val="000000"/>
                </a:solidFill>
                <a:ea typeface="210 Gulim 070"/>
              </a:rPr>
              <a:t>도우미</a:t>
            </a:r>
            <a:r>
              <a:rPr lang="en-US" sz="7800" b="0" i="0" u="none" strike="noStrike" spc="500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7800" b="0" i="0" u="none" strike="noStrike" spc="500">
                <a:solidFill>
                  <a:srgbClr val="000000"/>
                </a:solidFill>
                <a:ea typeface="210 Gulim 070"/>
              </a:rPr>
              <a:t>챗봇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4800" y="8394700"/>
            <a:ext cx="6527800" cy="660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201400" y="8521700"/>
            <a:ext cx="5105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Team 6  |  </a:t>
            </a:r>
            <a:r>
              <a:rPr lang="ko-KR" sz="2200" b="0" i="0" u="none" strike="noStrike">
                <a:solidFill>
                  <a:srgbClr val="000000"/>
                </a:solidFill>
                <a:ea typeface="210 Gulim 070"/>
              </a:rPr>
              <a:t>김성제</a:t>
            </a: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210 Gulim 070"/>
              </a:rPr>
              <a:t>이수민</a:t>
            </a: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210 Gulim 070"/>
              </a:rPr>
              <a:t>주정민</a:t>
            </a: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210 Gulim 070"/>
              </a:rPr>
              <a:t>최현석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00" y="2768600"/>
            <a:ext cx="7429500" cy="6223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680700" y="2946400"/>
            <a:ext cx="5168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spc="100" dirty="0">
                <a:solidFill>
                  <a:srgbClr val="000000"/>
                </a:solidFill>
                <a:ea typeface="210 Gulim 050"/>
              </a:rPr>
              <a:t>응답 품질 비교 </a:t>
            </a:r>
            <a:r>
              <a:rPr lang="en-US" altLang="ko-KR" sz="2500" b="0" i="0" u="none" strike="noStrike" spc="100" dirty="0">
                <a:solidFill>
                  <a:srgbClr val="000000"/>
                </a:solidFill>
                <a:ea typeface="210 Gulim 050"/>
              </a:rPr>
              <a:t>(</a:t>
            </a:r>
            <a:r>
              <a:rPr lang="ko-KR" altLang="en-US" sz="2500" b="0" i="0" u="none" strike="noStrike" spc="100" dirty="0">
                <a:solidFill>
                  <a:srgbClr val="000000"/>
                </a:solidFill>
                <a:ea typeface="210 Gulim 050"/>
              </a:rPr>
              <a:t>우리 시스템 </a:t>
            </a:r>
            <a:r>
              <a:rPr lang="en-US" altLang="ko-KR" sz="2500" spc="100" dirty="0">
                <a:solidFill>
                  <a:srgbClr val="000000"/>
                </a:solidFill>
                <a:ea typeface="210 Gulim 050"/>
              </a:rPr>
              <a:t>vs</a:t>
            </a:r>
            <a:r>
              <a:rPr lang="ko-KR" altLang="en-US" sz="2500" spc="100" dirty="0">
                <a:solidFill>
                  <a:srgbClr val="000000"/>
                </a:solidFill>
                <a:ea typeface="210 Gulim 050"/>
              </a:rPr>
              <a:t> </a:t>
            </a:r>
            <a:r>
              <a:rPr lang="en-US" altLang="ko-KR" sz="2500" spc="100" dirty="0">
                <a:solidFill>
                  <a:srgbClr val="000000"/>
                </a:solidFill>
                <a:ea typeface="210 Gulim 050"/>
              </a:rPr>
              <a:t>GPT)</a:t>
            </a:r>
            <a:endParaRPr lang="ko-KR" sz="2500" b="0" i="0" u="none" strike="noStrike" spc="100" dirty="0">
              <a:solidFill>
                <a:srgbClr val="000000"/>
              </a:solidFill>
              <a:ea typeface="210 Gulim 05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08100" y="990600"/>
            <a:ext cx="11607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그래프를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정리하기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8400" y="2768600"/>
            <a:ext cx="7429500" cy="62103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2768600" y="2946400"/>
            <a:ext cx="458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spc="100" dirty="0">
                <a:solidFill>
                  <a:srgbClr val="000000"/>
                </a:solidFill>
                <a:ea typeface="210 Gulim 050"/>
              </a:rPr>
              <a:t>RAG </a:t>
            </a:r>
            <a:r>
              <a:rPr lang="ko-KR" altLang="en-US" sz="2500" b="0" i="0" u="none" strike="noStrike" spc="100" dirty="0" err="1">
                <a:solidFill>
                  <a:srgbClr val="000000"/>
                </a:solidFill>
                <a:ea typeface="210 Gulim 050"/>
              </a:rPr>
              <a:t>챗봇</a:t>
            </a:r>
            <a:r>
              <a:rPr lang="ko-KR" altLang="en-US" sz="2500" b="0" i="0" u="none" strike="noStrike" spc="100" dirty="0">
                <a:solidFill>
                  <a:srgbClr val="000000"/>
                </a:solidFill>
                <a:ea typeface="210 Gulim 050"/>
              </a:rPr>
              <a:t> 구성요소 비중</a:t>
            </a:r>
            <a:endParaRPr lang="ko-KR" sz="2500" b="0" i="0" u="none" strike="noStrike" spc="100" dirty="0">
              <a:solidFill>
                <a:srgbClr val="000000"/>
              </a:solidFill>
              <a:ea typeface="210 Gulim 050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BB1DC182-90F7-2965-0EE7-35B3A9A45A7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0730"/>
          <a:stretch/>
        </p:blipFill>
        <p:spPr>
          <a:xfrm>
            <a:off x="2787753" y="4084654"/>
            <a:ext cx="4756047" cy="4758155"/>
          </a:xfrm>
          <a:prstGeom prst="rect">
            <a:avLst/>
          </a:prstGeom>
        </p:spPr>
      </p:pic>
      <p:pic>
        <p:nvPicPr>
          <p:cNvPr id="60" name="Picture 44">
            <a:extLst>
              <a:ext uri="{FF2B5EF4-FFF2-40B4-BE49-F238E27FC236}">
                <a16:creationId xmlns:a16="http://schemas.microsoft.com/office/drawing/2014/main" id="{F4D068B6-CDD3-D224-F60C-A8AFF52641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1786" y="4908550"/>
            <a:ext cx="1244600" cy="1244600"/>
          </a:xfrm>
          <a:prstGeom prst="rect">
            <a:avLst/>
          </a:prstGeom>
        </p:spPr>
      </p:pic>
      <p:pic>
        <p:nvPicPr>
          <p:cNvPr id="62" name="그림 61" descr="스크린샷, 직사각형, 사각형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8817512-6675-05FA-DF2F-DC0E55B4BF0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"/>
          <a:stretch/>
        </p:blipFill>
        <p:spPr>
          <a:xfrm>
            <a:off x="9779093" y="4097361"/>
            <a:ext cx="7124607" cy="45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11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300" y="4229100"/>
            <a:ext cx="520700" cy="52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2700" y="4229100"/>
            <a:ext cx="5207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9700" y="4229100"/>
            <a:ext cx="520700" cy="520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ea typeface="210 Gulim 090"/>
              </a:rPr>
              <a:t>주요 기술 요소 요약</a:t>
            </a:r>
            <a:endParaRPr lang="ko-KR" sz="3600" b="0" i="0" u="none" strike="noStrike" dirty="0">
              <a:solidFill>
                <a:srgbClr val="000000"/>
              </a:solidFill>
              <a:ea typeface="210 Gulim 090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700" y="3048000"/>
            <a:ext cx="2857500" cy="2857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930400" y="3911600"/>
            <a:ext cx="2565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>
                <a:latin typeface="210 Gulim 030" panose="020B0600000101010101" charset="-127"/>
                <a:ea typeface="210 Gulim 030" panose="020B0600000101010101" charset="-127"/>
              </a:rPr>
              <a:t>RAG </a:t>
            </a:r>
            <a:r>
              <a:rPr lang="ko-KR" altLang="en-US" sz="2400" dirty="0">
                <a:latin typeface="210 Gulim 030" panose="020B0600000101010101" charset="-127"/>
                <a:ea typeface="210 Gulim 030" panose="020B0600000101010101" charset="-127"/>
              </a:rPr>
              <a:t>기반 </a:t>
            </a:r>
            <a:r>
              <a:rPr lang="ko-KR" altLang="en-US" sz="2400" dirty="0" err="1">
                <a:latin typeface="210 Gulim 030" panose="020B0600000101010101" charset="-127"/>
                <a:ea typeface="210 Gulim 030" panose="020B0600000101010101" charset="-127"/>
              </a:rPr>
              <a:t>챗봇</a:t>
            </a:r>
            <a:r>
              <a:rPr lang="ko-KR" altLang="en-US" sz="2400" dirty="0">
                <a:latin typeface="210 Gulim 030" panose="020B0600000101010101" charset="-127"/>
                <a:ea typeface="210 Gulim 030" panose="020B0600000101010101" charset="-127"/>
              </a:rPr>
              <a:t> 설계</a:t>
            </a:r>
            <a:endParaRPr lang="en-US" sz="2300" b="0" i="0" u="none" strike="noStrike" dirty="0">
              <a:solidFill>
                <a:srgbClr val="000000"/>
              </a:solidFill>
              <a:latin typeface="210 Gulim 030" panose="020B0600000101010101" charset="-127"/>
              <a:ea typeface="210 Gulim 030" panose="020B0600000101010101" charset="-127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7800" y="4305300"/>
            <a:ext cx="1054100" cy="1054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2800" y="3048000"/>
            <a:ext cx="2857500" cy="285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7200" y="4279900"/>
            <a:ext cx="1041400" cy="1041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007600" y="3911600"/>
            <a:ext cx="22606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 err="1">
                <a:latin typeface="210 Gulim 030" panose="020B0600000101010101" charset="-127"/>
                <a:ea typeface="210 Gulim 030" panose="020B0600000101010101" charset="-127"/>
              </a:rPr>
              <a:t>Streamlit</a:t>
            </a:r>
            <a:r>
              <a:rPr lang="en-US" altLang="ko-KR" sz="2400" dirty="0">
                <a:latin typeface="210 Gulim 030" panose="020B0600000101010101" charset="-127"/>
                <a:ea typeface="210 Gulim 030" panose="020B0600000101010101" charset="-127"/>
              </a:rPr>
              <a:t> </a:t>
            </a:r>
            <a:r>
              <a:rPr lang="ko-KR" altLang="en-US" sz="2400" dirty="0">
                <a:latin typeface="210 Gulim 030" panose="020B0600000101010101" charset="-127"/>
                <a:ea typeface="210 Gulim 030" panose="020B0600000101010101" charset="-127"/>
              </a:rPr>
              <a:t>기반 </a:t>
            </a:r>
            <a:r>
              <a:rPr lang="en-US" altLang="ko-KR" sz="2400" dirty="0">
                <a:latin typeface="210 Gulim 030" panose="020B0600000101010101" charset="-127"/>
                <a:ea typeface="210 Gulim 030" panose="020B0600000101010101" charset="-127"/>
              </a:rPr>
              <a:t>UI</a:t>
            </a:r>
            <a:endParaRPr lang="en-US" sz="2300" b="0" i="0" u="none" strike="noStrike" dirty="0">
              <a:solidFill>
                <a:srgbClr val="000000"/>
              </a:solidFill>
              <a:latin typeface="210 Gulim 030" panose="020B0600000101010101" charset="-127"/>
              <a:ea typeface="210 Gulim 030" panose="020B0600000101010101" charset="-127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3100" y="3048000"/>
            <a:ext cx="2857500" cy="2857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422900" y="3873500"/>
            <a:ext cx="3340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 err="1">
                <a:latin typeface="210 Gulim 030" panose="020B0600000101010101" charset="-127"/>
                <a:ea typeface="210 Gulim 030" panose="020B0600000101010101" charset="-127"/>
              </a:rPr>
              <a:t>LangChain</a:t>
            </a:r>
            <a:r>
              <a:rPr lang="en-US" altLang="ko-KR" sz="2400" dirty="0">
                <a:latin typeface="210 Gulim 030" panose="020B0600000101010101" charset="-127"/>
                <a:ea typeface="210 Gulim 030" panose="020B0600000101010101" charset="-127"/>
              </a:rPr>
              <a:t> &amp; 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2400" dirty="0">
                <a:latin typeface="210 Gulim 030" panose="020B0600000101010101" charset="-127"/>
                <a:ea typeface="210 Gulim 030" panose="020B0600000101010101" charset="-127"/>
              </a:rPr>
              <a:t>벡터스토어</a:t>
            </a:r>
            <a:endParaRPr lang="en-US" sz="2300" b="0" i="0" u="none" strike="noStrike" dirty="0">
              <a:solidFill>
                <a:srgbClr val="000000"/>
              </a:solidFill>
              <a:latin typeface="210 Gulim 030" panose="020B0600000101010101" charset="-127"/>
              <a:ea typeface="210 Gulim 030" panose="020B0600000101010101" charset="-127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4800" y="4318000"/>
            <a:ext cx="1054100" cy="10541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52500" y="3048000"/>
            <a:ext cx="2857500" cy="28575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919200" y="3505200"/>
            <a:ext cx="23114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latin typeface="210 Gulim 030" panose="020B0600000101010101" charset="-127"/>
                <a:ea typeface="210 Gulim 030" panose="020B0600000101010101" charset="-127"/>
              </a:rPr>
              <a:t>성능 평가 </a:t>
            </a:r>
            <a:r>
              <a:rPr lang="en-US" altLang="ko-KR" sz="2400" dirty="0">
                <a:latin typeface="210 Gulim 030" panose="020B0600000101010101" charset="-127"/>
                <a:ea typeface="210 Gulim 030" panose="020B0600000101010101" charset="-127"/>
              </a:rPr>
              <a:t>(</a:t>
            </a:r>
            <a:r>
              <a:rPr lang="en-US" altLang="ko-KR" sz="2400" dirty="0" err="1">
                <a:latin typeface="210 Gulim 030" panose="020B0600000101010101" charset="-127"/>
                <a:ea typeface="210 Gulim 030" panose="020B0600000101010101" charset="-127"/>
              </a:rPr>
              <a:t>BERTScore</a:t>
            </a:r>
            <a:r>
              <a:rPr lang="en-US" altLang="ko-KR" sz="2400" dirty="0">
                <a:latin typeface="210 Gulim 030" panose="020B0600000101010101" charset="-127"/>
                <a:ea typeface="210 Gulim 030" panose="020B0600000101010101" charset="-127"/>
              </a:rPr>
              <a:t>)</a:t>
            </a:r>
            <a:endParaRPr lang="en-US" sz="2300" b="0" i="0" u="none" strike="noStrike" dirty="0">
              <a:solidFill>
                <a:srgbClr val="000000"/>
              </a:solidFill>
              <a:latin typeface="210 Gulim 030" panose="020B0600000101010101" charset="-127"/>
              <a:ea typeface="210 Gulim 030" panose="020B0600000101010101" charset="-127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54200" y="4267200"/>
            <a:ext cx="1054100" cy="10541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/>
          <p:cNvSpPr txBox="1"/>
          <p:nvPr/>
        </p:nvSpPr>
        <p:spPr>
          <a:xfrm>
            <a:off x="1676400" y="6667500"/>
            <a:ext cx="3098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>
                <a:latin typeface="210 Gulim 030" panose="020B0600000101010101" charset="-127"/>
                <a:ea typeface="210 Gulim 030" panose="020B0600000101010101" charset="-127"/>
              </a:rPr>
              <a:t>RAG </a:t>
            </a:r>
            <a:r>
              <a:rPr lang="ko-KR" altLang="en-US" sz="2400" dirty="0">
                <a:latin typeface="210 Gulim 030" panose="020B0600000101010101" charset="-127"/>
                <a:ea typeface="210 Gulim 030" panose="020B0600000101010101" charset="-127"/>
              </a:rPr>
              <a:t>기반 </a:t>
            </a:r>
            <a:r>
              <a:rPr lang="ko-KR" altLang="en-US" sz="2400" dirty="0" err="1">
                <a:latin typeface="210 Gulim 030" panose="020B0600000101010101" charset="-127"/>
                <a:ea typeface="210 Gulim 030" panose="020B0600000101010101" charset="-127"/>
              </a:rPr>
              <a:t>챗봇</a:t>
            </a:r>
            <a:r>
              <a:rPr lang="ko-KR" altLang="en-US" sz="2400" dirty="0">
                <a:latin typeface="210 Gulim 030" panose="020B0600000101010101" charset="-127"/>
                <a:ea typeface="210 Gulim 030" panose="020B0600000101010101" charset="-127"/>
              </a:rPr>
              <a:t> 설계</a:t>
            </a:r>
            <a:endParaRPr lang="ko-KR" sz="2100" b="0" i="0" u="none" strike="noStrike" dirty="0">
              <a:solidFill>
                <a:srgbClr val="000000"/>
              </a:solidFill>
              <a:latin typeface="210 Gulim 030" panose="020B0600000101010101" charset="-127"/>
              <a:ea typeface="210 Gulim 030" panose="020B0600000101010101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701800" y="7378700"/>
            <a:ext cx="30099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210 Gulim 030" panose="020B0600000101010101" charset="-127"/>
                <a:ea typeface="210 Gulim 030" panose="020B0600000101010101" charset="-127"/>
              </a:rPr>
              <a:t>문서 검색</a:t>
            </a:r>
            <a:r>
              <a:rPr lang="en-US" altLang="ko-KR" sz="1600" dirty="0">
                <a:latin typeface="210 Gulim 030" panose="020B0600000101010101" charset="-127"/>
                <a:ea typeface="210 Gulim 030" panose="020B0600000101010101" charset="-127"/>
              </a:rPr>
              <a:t>(Retrieval)</a:t>
            </a:r>
            <a:r>
              <a:rPr lang="ko-KR" altLang="en-US" sz="1600" dirty="0">
                <a:latin typeface="210 Gulim 030" panose="020B0600000101010101" charset="-127"/>
                <a:ea typeface="210 Gulim 030" panose="020B0600000101010101" charset="-127"/>
              </a:rPr>
              <a:t>과 생성</a:t>
            </a:r>
            <a:r>
              <a:rPr lang="en-US" altLang="ko-KR" sz="1600" dirty="0">
                <a:latin typeface="210 Gulim 030" panose="020B0600000101010101" charset="-127"/>
                <a:ea typeface="210 Gulim 030" panose="020B0600000101010101" charset="-127"/>
              </a:rPr>
              <a:t>(Generation)</a:t>
            </a:r>
            <a:r>
              <a:rPr lang="ko-KR" altLang="en-US" sz="1600" dirty="0">
                <a:latin typeface="210 Gulim 030" panose="020B0600000101010101" charset="-127"/>
                <a:ea typeface="210 Gulim 030" panose="020B0600000101010101" charset="-127"/>
              </a:rPr>
              <a:t>을 결합한 </a:t>
            </a:r>
            <a:r>
              <a:rPr lang="en-US" altLang="ko-KR" sz="1600" dirty="0">
                <a:latin typeface="210 Gulim 030" panose="020B0600000101010101" charset="-127"/>
                <a:ea typeface="210 Gulim 030" panose="020B0600000101010101" charset="-127"/>
              </a:rPr>
              <a:t>RAG </a:t>
            </a:r>
            <a:r>
              <a:rPr lang="ko-KR" altLang="en-US" sz="1600" dirty="0">
                <a:latin typeface="210 Gulim 030" panose="020B0600000101010101" charset="-127"/>
                <a:ea typeface="210 Gulim 030" panose="020B0600000101010101" charset="-127"/>
              </a:rPr>
              <a:t>아키텍처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210 Gulim 030" panose="020B0600000101010101" charset="-127"/>
                <a:ea typeface="210 Gulim 030" panose="020B0600000101010101" charset="-127"/>
              </a:rPr>
              <a:t>사용자 질문에 맞는 문서 </a:t>
            </a:r>
            <a:r>
              <a:rPr lang="en-US" altLang="ko-KR" sz="1600" dirty="0">
                <a:latin typeface="210 Gulim 030" panose="020B0600000101010101" charset="-127"/>
                <a:ea typeface="210 Gulim 030" panose="020B0600000101010101" charset="-127"/>
              </a:rPr>
              <a:t>chunk</a:t>
            </a:r>
            <a:r>
              <a:rPr lang="ko-KR" altLang="en-US" sz="1600" dirty="0">
                <a:latin typeface="210 Gulim 030" panose="020B0600000101010101" charset="-127"/>
                <a:ea typeface="210 Gulim 030" panose="020B0600000101010101" charset="-127"/>
              </a:rPr>
              <a:t>를 벡터 유사도로 찾아 </a:t>
            </a:r>
            <a:r>
              <a:rPr lang="en-US" altLang="ko-KR" sz="1600" dirty="0">
                <a:latin typeface="210 Gulim 030" panose="020B0600000101010101" charset="-127"/>
                <a:ea typeface="210 Gulim 030" panose="020B0600000101010101" charset="-127"/>
              </a:rPr>
              <a:t>GPT</a:t>
            </a:r>
            <a:r>
              <a:rPr lang="ko-KR" altLang="en-US" sz="1600" dirty="0">
                <a:latin typeface="210 Gulim 030" panose="020B0600000101010101" charset="-127"/>
                <a:ea typeface="210 Gulim 030" panose="020B0600000101010101" charset="-127"/>
              </a:rPr>
              <a:t>에 전달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0200" y="7175500"/>
            <a:ext cx="3225800" cy="381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/>
          <p:cNvSpPr txBox="1"/>
          <p:nvPr/>
        </p:nvSpPr>
        <p:spPr>
          <a:xfrm>
            <a:off x="5346700" y="6705600"/>
            <a:ext cx="3721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 err="1">
                <a:latin typeface="210 Gulim 030" panose="020B0600000101010101" charset="-127"/>
                <a:ea typeface="210 Gulim 030" panose="020B0600000101010101" charset="-127"/>
              </a:rPr>
              <a:t>LangChain</a:t>
            </a:r>
            <a:r>
              <a:rPr lang="en-US" altLang="ko-KR" sz="2400" dirty="0">
                <a:latin typeface="210 Gulim 030" panose="020B0600000101010101" charset="-127"/>
                <a:ea typeface="210 Gulim 030" panose="020B0600000101010101" charset="-127"/>
              </a:rPr>
              <a:t> &amp; </a:t>
            </a:r>
            <a:r>
              <a:rPr lang="ko-KR" altLang="en-US" sz="2400" dirty="0">
                <a:latin typeface="210 Gulim 030" panose="020B0600000101010101" charset="-127"/>
                <a:ea typeface="210 Gulim 030" panose="020B0600000101010101" charset="-127"/>
              </a:rPr>
              <a:t>벡터스토어</a:t>
            </a:r>
            <a:endParaRPr lang="ko-KR" sz="2100" b="0" i="0" u="none" strike="noStrike" dirty="0">
              <a:solidFill>
                <a:srgbClr val="000000"/>
              </a:solidFill>
              <a:latin typeface="210 Gulim 030" panose="020B0600000101010101" charset="-127"/>
              <a:ea typeface="210 Gulim 030" panose="020B0600000101010101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676900" y="7378700"/>
            <a:ext cx="30099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210 Gulim 030" panose="020B0600000101010101" charset="-127"/>
                <a:ea typeface="210 Gulim 030" panose="020B0600000101010101" charset="-127"/>
              </a:rPr>
              <a:t>LangChain</a:t>
            </a:r>
            <a:r>
              <a:rPr lang="en-US" altLang="ko-KR" sz="1400" dirty="0">
                <a:latin typeface="210 Gulim 030" panose="020B0600000101010101" charset="-127"/>
                <a:ea typeface="210 Gulim 030" panose="020B0600000101010101" charset="-127"/>
              </a:rPr>
              <a:t> </a:t>
            </a:r>
            <a:r>
              <a:rPr lang="ko-KR" altLang="en-US" sz="1400" dirty="0">
                <a:latin typeface="210 Gulim 030" panose="020B0600000101010101" charset="-127"/>
                <a:ea typeface="210 Gulim 030" panose="020B0600000101010101" charset="-127"/>
              </a:rPr>
              <a:t>프레임워크를 활용해 문서 업로드</a:t>
            </a:r>
            <a:r>
              <a:rPr lang="en-US" altLang="ko-KR" sz="1400" dirty="0">
                <a:latin typeface="210 Gulim 030" panose="020B0600000101010101" charset="-127"/>
                <a:ea typeface="210 Gulim 030" panose="020B0600000101010101" charset="-127"/>
              </a:rPr>
              <a:t>·</a:t>
            </a:r>
            <a:r>
              <a:rPr lang="ko-KR" altLang="en-US" sz="1400" dirty="0">
                <a:latin typeface="210 Gulim 030" panose="020B0600000101010101" charset="-127"/>
                <a:ea typeface="210 Gulim 030" panose="020B0600000101010101" charset="-127"/>
              </a:rPr>
              <a:t>검색 기능 구현</a:t>
            </a:r>
            <a:endParaRPr lang="en-US" altLang="ko-KR" sz="1400" dirty="0">
              <a:latin typeface="210 Gulim 030" panose="020B0600000101010101" charset="-127"/>
              <a:ea typeface="210 Gulim 030" panose="020B0600000101010101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210 Gulim 030" panose="020B0600000101010101" charset="-127"/>
                <a:ea typeface="210 Gulim 030" panose="020B0600000101010101" charset="-127"/>
              </a:rPr>
              <a:t>FAISS/Chroma </a:t>
            </a:r>
            <a:r>
              <a:rPr lang="ko-KR" altLang="en-US" sz="1400" dirty="0">
                <a:latin typeface="210 Gulim 030" panose="020B0600000101010101" charset="-127"/>
                <a:ea typeface="210 Gulim 030" panose="020B0600000101010101" charset="-127"/>
              </a:rPr>
              <a:t>기반 벡터스토어로 빠른 검색 지원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5300" y="7175500"/>
            <a:ext cx="3225800" cy="381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9601200" y="6667500"/>
            <a:ext cx="3098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 err="1">
                <a:latin typeface="210 Gulim 030" panose="020B0600000101010101" charset="-127"/>
                <a:ea typeface="210 Gulim 030" panose="020B0600000101010101" charset="-127"/>
              </a:rPr>
              <a:t>Streamlit</a:t>
            </a:r>
            <a:r>
              <a:rPr lang="en-US" altLang="ko-KR" sz="2400" dirty="0">
                <a:latin typeface="210 Gulim 030" panose="020B0600000101010101" charset="-127"/>
                <a:ea typeface="210 Gulim 030" panose="020B0600000101010101" charset="-127"/>
              </a:rPr>
              <a:t> </a:t>
            </a:r>
            <a:r>
              <a:rPr lang="ko-KR" altLang="en-US" sz="2400" dirty="0">
                <a:latin typeface="210 Gulim 030" panose="020B0600000101010101" charset="-127"/>
                <a:ea typeface="210 Gulim 030" panose="020B0600000101010101" charset="-127"/>
              </a:rPr>
              <a:t>기반 </a:t>
            </a:r>
            <a:r>
              <a:rPr lang="en-US" altLang="ko-KR" sz="2400" dirty="0">
                <a:latin typeface="210 Gulim 030" panose="020B0600000101010101" charset="-127"/>
                <a:ea typeface="210 Gulim 030" panose="020B0600000101010101" charset="-127"/>
              </a:rPr>
              <a:t>UI</a:t>
            </a:r>
            <a:endParaRPr lang="ko-KR" sz="2100" b="0" i="0" u="none" strike="noStrike" dirty="0">
              <a:solidFill>
                <a:srgbClr val="000000"/>
              </a:solidFill>
              <a:latin typeface="210 Gulim 030" panose="020B0600000101010101" charset="-127"/>
              <a:ea typeface="210 Gulim 030" panose="020B0600000101010101" charset="-127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9626600" y="7378700"/>
            <a:ext cx="30099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210 Gulim 030" panose="020B0600000101010101" charset="-127"/>
                <a:ea typeface="210 Gulim 030" panose="020B0600000101010101" charset="-127"/>
              </a:rPr>
              <a:t>대학 사용자</a:t>
            </a:r>
            <a:r>
              <a:rPr lang="en-US" altLang="ko-KR" sz="1400" dirty="0">
                <a:latin typeface="210 Gulim 030" panose="020B0600000101010101" charset="-127"/>
                <a:ea typeface="210 Gulim 030" panose="020B0600000101010101" charset="-127"/>
              </a:rPr>
              <a:t>(</a:t>
            </a:r>
            <a:r>
              <a:rPr lang="ko-KR" altLang="en-US" sz="1400" dirty="0">
                <a:latin typeface="210 Gulim 030" panose="020B0600000101010101" charset="-127"/>
                <a:ea typeface="210 Gulim 030" panose="020B0600000101010101" charset="-127"/>
              </a:rPr>
              <a:t>학생</a:t>
            </a:r>
            <a:r>
              <a:rPr lang="en-US" altLang="ko-KR" sz="1400" dirty="0">
                <a:latin typeface="210 Gulim 030" panose="020B0600000101010101" charset="-127"/>
                <a:ea typeface="210 Gulim 030" panose="020B0600000101010101" charset="-127"/>
              </a:rPr>
              <a:t>, </a:t>
            </a:r>
            <a:r>
              <a:rPr lang="ko-KR" altLang="en-US" sz="1400" dirty="0">
                <a:latin typeface="210 Gulim 030" panose="020B0600000101010101" charset="-127"/>
                <a:ea typeface="210 Gulim 030" panose="020B0600000101010101" charset="-127"/>
              </a:rPr>
              <a:t>교직원</a:t>
            </a:r>
            <a:r>
              <a:rPr lang="en-US" altLang="ko-KR" sz="1400" dirty="0">
                <a:latin typeface="210 Gulim 030" panose="020B0600000101010101" charset="-127"/>
                <a:ea typeface="210 Gulim 030" panose="020B0600000101010101" charset="-127"/>
              </a:rPr>
              <a:t>)</a:t>
            </a:r>
            <a:r>
              <a:rPr lang="ko-KR" altLang="en-US" sz="1400" dirty="0">
                <a:latin typeface="210 Gulim 030" panose="020B0600000101010101" charset="-127"/>
                <a:ea typeface="210 Gulim 030" panose="020B0600000101010101" charset="-127"/>
              </a:rPr>
              <a:t>를 고려한 웹 기반 대화형 인터페이스 제공</a:t>
            </a:r>
            <a:endParaRPr lang="en-US" altLang="ko-KR" sz="1400" dirty="0">
              <a:latin typeface="210 Gulim 030" panose="020B0600000101010101" charset="-127"/>
              <a:ea typeface="210 Gulim 030" panose="020B0600000101010101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210 Gulim 030" panose="020B0600000101010101" charset="-127"/>
                <a:ea typeface="210 Gulim 030" panose="020B0600000101010101" charset="-127"/>
              </a:rPr>
              <a:t>입력창</a:t>
            </a:r>
            <a:r>
              <a:rPr lang="en-US" altLang="ko-KR" sz="1400" dirty="0">
                <a:latin typeface="210 Gulim 030" panose="020B0600000101010101" charset="-127"/>
                <a:ea typeface="210 Gulim 030" panose="020B0600000101010101" charset="-127"/>
              </a:rPr>
              <a:t>, </a:t>
            </a:r>
            <a:r>
              <a:rPr lang="ko-KR" altLang="en-US" sz="1400" dirty="0">
                <a:latin typeface="210 Gulim 030" panose="020B0600000101010101" charset="-127"/>
                <a:ea typeface="210 Gulim 030" panose="020B0600000101010101" charset="-127"/>
              </a:rPr>
              <a:t>문서 업로드</a:t>
            </a:r>
            <a:r>
              <a:rPr lang="en-US" altLang="ko-KR" sz="1400" dirty="0">
                <a:latin typeface="210 Gulim 030" panose="020B0600000101010101" charset="-127"/>
                <a:ea typeface="210 Gulim 030" panose="020B0600000101010101" charset="-127"/>
              </a:rPr>
              <a:t>, </a:t>
            </a:r>
            <a:r>
              <a:rPr lang="ko-KR" altLang="en-US" sz="1400" dirty="0">
                <a:latin typeface="210 Gulim 030" panose="020B0600000101010101" charset="-127"/>
                <a:ea typeface="210 Gulim 030" panose="020B0600000101010101" charset="-127"/>
              </a:rPr>
              <a:t>응답 보기 등 실시간 </a:t>
            </a:r>
            <a:r>
              <a:rPr lang="en-US" altLang="ko-KR" sz="1400" dirty="0" err="1">
                <a:latin typeface="210 Gulim 030" panose="020B0600000101010101" charset="-127"/>
                <a:ea typeface="210 Gulim 030" panose="020B0600000101010101" charset="-127"/>
              </a:rPr>
              <a:t>QnA</a:t>
            </a:r>
            <a:r>
              <a:rPr lang="en-US" altLang="ko-KR" sz="1400" dirty="0">
                <a:latin typeface="210 Gulim 030" panose="020B0600000101010101" charset="-127"/>
                <a:ea typeface="210 Gulim 030" panose="020B0600000101010101" charset="-127"/>
              </a:rPr>
              <a:t> </a:t>
            </a:r>
            <a:r>
              <a:rPr lang="ko-KR" altLang="en-US" sz="1400" dirty="0">
                <a:latin typeface="210 Gulim 030" panose="020B0600000101010101" charset="-127"/>
                <a:ea typeface="210 Gulim 030" panose="020B0600000101010101" charset="-127"/>
              </a:rPr>
              <a:t>환경 구현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5000" y="7175500"/>
            <a:ext cx="3225800" cy="381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0" name="TextBox 40"/>
          <p:cNvSpPr txBox="1"/>
          <p:nvPr/>
        </p:nvSpPr>
        <p:spPr>
          <a:xfrm>
            <a:off x="13538200" y="6667500"/>
            <a:ext cx="3098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latin typeface="210 Gulim 030" panose="020B0600000101010101" charset="-127"/>
                <a:ea typeface="210 Gulim 030" panose="020B0600000101010101" charset="-127"/>
              </a:rPr>
              <a:t>성능 평가 </a:t>
            </a:r>
            <a:r>
              <a:rPr lang="en-US" altLang="ko-KR" sz="2400" dirty="0">
                <a:latin typeface="210 Gulim 030" panose="020B0600000101010101" charset="-127"/>
                <a:ea typeface="210 Gulim 030" panose="020B0600000101010101" charset="-127"/>
              </a:rPr>
              <a:t>(</a:t>
            </a:r>
            <a:r>
              <a:rPr lang="en-US" altLang="ko-KR" sz="2400" dirty="0" err="1">
                <a:latin typeface="210 Gulim 030" panose="020B0600000101010101" charset="-127"/>
                <a:ea typeface="210 Gulim 030" panose="020B0600000101010101" charset="-127"/>
              </a:rPr>
              <a:t>BERTScore</a:t>
            </a:r>
            <a:r>
              <a:rPr lang="en-US" altLang="ko-KR" sz="2400" dirty="0">
                <a:latin typeface="210 Gulim 030" panose="020B0600000101010101" charset="-127"/>
                <a:ea typeface="210 Gulim 030" panose="020B0600000101010101" charset="-127"/>
              </a:rPr>
              <a:t>)</a:t>
            </a:r>
            <a:endParaRPr lang="ko-KR" sz="2100" b="0" i="0" u="none" strike="noStrike" dirty="0">
              <a:solidFill>
                <a:srgbClr val="000000"/>
              </a:solidFill>
              <a:latin typeface="210 Gulim 030" panose="020B0600000101010101" charset="-127"/>
              <a:ea typeface="210 Gulim 030" panose="020B0600000101010101" charset="-127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3563600" y="7378700"/>
            <a:ext cx="30099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210 Gulim 030" panose="020B0600000101010101" charset="-127"/>
                <a:ea typeface="210 Gulim 030" panose="020B0600000101010101" charset="-127"/>
              </a:rPr>
              <a:t>GPT vs RAG </a:t>
            </a:r>
            <a:r>
              <a:rPr lang="ko-KR" altLang="en-US" sz="1400" dirty="0">
                <a:latin typeface="210 Gulim 030" panose="020B0600000101010101" charset="-127"/>
                <a:ea typeface="210 Gulim 030" panose="020B0600000101010101" charset="-127"/>
              </a:rPr>
              <a:t>시스템의 응답을 </a:t>
            </a:r>
            <a:r>
              <a:rPr lang="en-US" altLang="ko-KR" sz="1400" dirty="0" err="1">
                <a:latin typeface="210 Gulim 030" panose="020B0600000101010101" charset="-127"/>
                <a:ea typeface="210 Gulim 030" panose="020B0600000101010101" charset="-127"/>
              </a:rPr>
              <a:t>BERTScore</a:t>
            </a:r>
            <a:r>
              <a:rPr lang="ko-KR" altLang="en-US" sz="1400" dirty="0">
                <a:latin typeface="210 Gulim 030" panose="020B0600000101010101" charset="-127"/>
                <a:ea typeface="210 Gulim 030" panose="020B0600000101010101" charset="-127"/>
              </a:rPr>
              <a:t>로 자동 비교</a:t>
            </a:r>
            <a:endParaRPr lang="en-US" altLang="ko-KR" sz="1400" dirty="0">
              <a:latin typeface="210 Gulim 030" panose="020B0600000101010101" charset="-127"/>
              <a:ea typeface="210 Gulim 030" panose="020B0600000101010101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210 Gulim 030" panose="020B0600000101010101" charset="-127"/>
                <a:ea typeface="210 Gulim 030" panose="020B0600000101010101" charset="-127"/>
              </a:rPr>
              <a:t>동일 질문에 대해 두 시스템의 신뢰도</a:t>
            </a:r>
            <a:r>
              <a:rPr lang="en-US" altLang="ko-KR" sz="1400" dirty="0">
                <a:latin typeface="210 Gulim 030" panose="020B0600000101010101" charset="-127"/>
                <a:ea typeface="210 Gulim 030" panose="020B0600000101010101" charset="-127"/>
              </a:rPr>
              <a:t>·</a:t>
            </a:r>
            <a:r>
              <a:rPr lang="ko-KR" altLang="en-US" sz="1400" dirty="0">
                <a:latin typeface="210 Gulim 030" panose="020B0600000101010101" charset="-127"/>
                <a:ea typeface="210 Gulim 030" panose="020B0600000101010101" charset="-127"/>
              </a:rPr>
              <a:t>정확도 수치화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62000" y="7175500"/>
            <a:ext cx="3225800" cy="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02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 dirty="0">
                <a:solidFill>
                  <a:srgbClr val="000000"/>
                </a:solidFill>
                <a:ea typeface="210 Gulim 090"/>
              </a:rPr>
              <a:t>지도를</a:t>
            </a:r>
            <a:r>
              <a:rPr lang="en-US" sz="3600" b="0" i="0" u="none" strike="noStrike" dirty="0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ea typeface="210 Gulim 090"/>
              </a:rPr>
              <a:t>설명하기</a:t>
            </a:r>
            <a:r>
              <a:rPr lang="en-US" sz="3600" b="0" i="0" u="none" strike="noStrike" dirty="0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 dirty="0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ea typeface="210 Gulim 090"/>
              </a:rPr>
              <a:t>페이지입니다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000" y="3124200"/>
            <a:ext cx="6997700" cy="1524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312400" y="3695700"/>
            <a:ext cx="6502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altLang="ko-KR" sz="1600" dirty="0"/>
              <a:t>RAG </a:t>
            </a:r>
            <a:r>
              <a:rPr lang="ko-KR" altLang="en-US" sz="1600" dirty="0"/>
              <a:t>기반 </a:t>
            </a:r>
            <a:r>
              <a:rPr lang="en-US" altLang="ko-KR" sz="1600" dirty="0" err="1"/>
              <a:t>QnA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챗봇</a:t>
            </a:r>
            <a:r>
              <a:rPr lang="ko-KR" altLang="en-US" sz="1600" dirty="0"/>
              <a:t> 시스템을 경북대 본교 중심으로 개발 및 검증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학생</a:t>
            </a:r>
            <a:r>
              <a:rPr lang="en-US" altLang="ko-KR" sz="1600" dirty="0"/>
              <a:t>, </a:t>
            </a:r>
            <a:r>
              <a:rPr lang="ko-KR" altLang="en-US" sz="1600" dirty="0"/>
              <a:t>교직원이 자주 찾는 학사</a:t>
            </a:r>
            <a:r>
              <a:rPr lang="en-US" altLang="ko-KR" sz="1600" dirty="0"/>
              <a:t>/</a:t>
            </a:r>
            <a:r>
              <a:rPr lang="ko-KR" altLang="en-US" sz="1600" dirty="0"/>
              <a:t>행정 문서를 기반으로 구축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실사용자 관점에서 실효성 확보</a:t>
            </a:r>
            <a:r>
              <a:rPr lang="en-US" altLang="ko-KR" sz="1600" dirty="0"/>
              <a:t>.</a:t>
            </a:r>
            <a:endParaRPr lang="en-US" sz="1600" b="0" i="0" u="none" strike="noStrike" dirty="0">
              <a:solidFill>
                <a:srgbClr val="000000"/>
              </a:solidFill>
              <a:latin typeface="210 Gulim 03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9800" y="2794000"/>
            <a:ext cx="5346700" cy="800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880600" y="2882900"/>
            <a:ext cx="558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210 Gulim 050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93400" y="2921000"/>
            <a:ext cx="3962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210 Gulim 050"/>
              </a:rPr>
              <a:t>경북대학교 본교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210 Gulim 050"/>
              </a:rPr>
              <a:t>(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210 Gulim 050"/>
              </a:rPr>
              <a:t>대구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210 Gulim 050"/>
              </a:rPr>
              <a:t>)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210 Gulim 050"/>
              </a:rPr>
              <a:t>에서 시작</a:t>
            </a:r>
            <a:endParaRPr lang="ko-KR" sz="2200" b="0" i="0" u="none" strike="noStrike" dirty="0">
              <a:solidFill>
                <a:srgbClr val="000000"/>
              </a:solidFill>
              <a:ea typeface="210 Gulim 050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000" y="7493000"/>
            <a:ext cx="6997700" cy="1524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312400" y="8064500"/>
            <a:ext cx="6502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altLang="ko-KR" sz="1600" dirty="0"/>
              <a:t>GPT vs RAG </a:t>
            </a:r>
            <a:r>
              <a:rPr lang="ko-KR" altLang="en-US" sz="1600" dirty="0"/>
              <a:t>구조를 벤치마킹하여 타 대학</a:t>
            </a:r>
            <a:r>
              <a:rPr lang="en-US" altLang="ko-KR" sz="1600" dirty="0"/>
              <a:t>/</a:t>
            </a:r>
            <a:r>
              <a:rPr lang="ko-KR" altLang="en-US" sz="1600" dirty="0"/>
              <a:t>기관도 도입 가능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en-US" altLang="ko-KR" sz="1600" dirty="0" err="1"/>
              <a:t>Streamlit</a:t>
            </a:r>
            <a:r>
              <a:rPr lang="en-US" altLang="ko-KR" sz="1600" dirty="0"/>
              <a:t> </a:t>
            </a:r>
            <a:r>
              <a:rPr lang="ko-KR" altLang="en-US" sz="1600" dirty="0"/>
              <a:t>기반으로 배포 용이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en-US" altLang="ko-KR" sz="1600" dirty="0"/>
              <a:t>“</a:t>
            </a:r>
            <a:r>
              <a:rPr lang="ko-KR" altLang="en-US" sz="1600" dirty="0"/>
              <a:t>공공 문서 </a:t>
            </a:r>
            <a:r>
              <a:rPr lang="en-US" altLang="ko-KR" sz="1600" dirty="0" err="1"/>
              <a:t>QnA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자동화”의</a:t>
            </a:r>
            <a:r>
              <a:rPr lang="ko-KR" altLang="en-US" sz="1600" dirty="0"/>
              <a:t> 대표 사례로 활용 기대</a:t>
            </a:r>
            <a:r>
              <a:rPr lang="en-US" altLang="ko-KR" sz="1600" dirty="0"/>
              <a:t>.</a:t>
            </a:r>
            <a:endParaRPr lang="en-US" sz="1600" b="0" i="0" u="none" strike="noStrike" dirty="0">
              <a:solidFill>
                <a:srgbClr val="000000"/>
              </a:solidFill>
              <a:latin typeface="210 Gulim 030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9800" y="7162800"/>
            <a:ext cx="5346700" cy="800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842500" y="7251700"/>
            <a:ext cx="635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210 Gulim 050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77500" y="7264400"/>
            <a:ext cx="4686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400" b="1" dirty="0"/>
              <a:t>전국 대학 또는 공공기관으로 확장</a:t>
            </a:r>
            <a:endParaRPr lang="ko-KR" altLang="en-US" sz="24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000" y="5308600"/>
            <a:ext cx="6997700" cy="1524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312400" y="5880100"/>
            <a:ext cx="6502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1600" dirty="0"/>
              <a:t>향후 경북대학교 내 타 캠퍼스</a:t>
            </a:r>
            <a:r>
              <a:rPr lang="en-US" altLang="ko-KR" sz="1600" dirty="0"/>
              <a:t>(</a:t>
            </a:r>
            <a:r>
              <a:rPr lang="ko-KR" altLang="en-US" sz="1600" dirty="0"/>
              <a:t>상주</a:t>
            </a:r>
            <a:r>
              <a:rPr lang="en-US" altLang="ko-KR" sz="1600" dirty="0"/>
              <a:t>, </a:t>
            </a:r>
            <a:r>
              <a:rPr lang="ko-KR" altLang="en-US" sz="1600" dirty="0"/>
              <a:t>글로벌 등</a:t>
            </a:r>
            <a:r>
              <a:rPr lang="en-US" altLang="ko-KR" sz="1600" dirty="0"/>
              <a:t>)</a:t>
            </a:r>
            <a:r>
              <a:rPr lang="ko-KR" altLang="en-US" sz="1600" dirty="0"/>
              <a:t>에도</a:t>
            </a:r>
            <a:br>
              <a:rPr lang="ko-KR" altLang="en-US" sz="1600" dirty="0"/>
            </a:br>
            <a:r>
              <a:rPr lang="ko-KR" altLang="en-US" sz="1600" dirty="0"/>
              <a:t>같은 프레임워크 적용 가능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en-US" altLang="ko-KR" sz="1600" dirty="0"/>
              <a:t>PDF </a:t>
            </a:r>
            <a:r>
              <a:rPr lang="ko-KR" altLang="en-US" sz="1600" dirty="0"/>
              <a:t>문서만 확보된다면 빠른 벡터화 및 시스템 확장 가능</a:t>
            </a:r>
            <a:r>
              <a:rPr lang="en-US" altLang="ko-KR" sz="1600" dirty="0"/>
              <a:t>.</a:t>
            </a:r>
            <a:endParaRPr lang="en-US" sz="1600" b="0" i="0" u="none" strike="noStrike" dirty="0">
              <a:solidFill>
                <a:srgbClr val="000000"/>
              </a:solidFill>
              <a:latin typeface="210 Gulim 030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9800" y="4978400"/>
            <a:ext cx="5346700" cy="800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867900" y="5067300"/>
            <a:ext cx="584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210 Gulim 050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93400" y="5041900"/>
            <a:ext cx="4394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400" b="1" dirty="0"/>
              <a:t>타 지역 캠퍼스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기관 적용 가능</a:t>
            </a:r>
            <a:endParaRPr lang="ko-KR" altLang="en-US" sz="24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2A64518-082C-B3FE-F56C-9FAACFDA5B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582" y="2237390"/>
            <a:ext cx="7278116" cy="705901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9203" y="3977947"/>
            <a:ext cx="482600" cy="609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000" y="7435631"/>
            <a:ext cx="482600" cy="609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6400" y="5845722"/>
            <a:ext cx="482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40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3276600" y="4597400"/>
            <a:ext cx="117475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0000" b="0" i="0" u="none" strike="noStrike">
                <a:solidFill>
                  <a:srgbClr val="595959"/>
                </a:solidFill>
                <a:latin typeface="210 Gulim 070"/>
              </a:rPr>
              <a:t>Thank you!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CONTENTS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" y="5651500"/>
            <a:ext cx="35560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82700" y="5156200"/>
            <a:ext cx="3581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첫번째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목차의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제목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00" y="3848100"/>
            <a:ext cx="1079500" cy="1079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20800" y="4152900"/>
            <a:ext cx="10541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900" b="0" i="0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2400" y="4025900"/>
            <a:ext cx="838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1308100" y="6858000"/>
            <a:ext cx="3124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핵심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67200" y="6858000"/>
            <a:ext cx="571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02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9" name="TextBox 19"/>
          <p:cNvSpPr txBox="1"/>
          <p:nvPr/>
        </p:nvSpPr>
        <p:spPr>
          <a:xfrm>
            <a:off x="1308100" y="6248400"/>
            <a:ext cx="3124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제목을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67200" y="6248400"/>
            <a:ext cx="571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01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1320800" y="7480300"/>
            <a:ext cx="3124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구성해주세요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67200" y="7480300"/>
            <a:ext cx="571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25"/>
          <p:cNvSpPr txBox="1"/>
          <p:nvPr/>
        </p:nvSpPr>
        <p:spPr>
          <a:xfrm>
            <a:off x="1308100" y="8089900"/>
            <a:ext cx="3124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제목을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67200" y="8089900"/>
            <a:ext cx="571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04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8500" y="5651500"/>
            <a:ext cx="3556000" cy="25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398500" y="5156200"/>
            <a:ext cx="2463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네번째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목차의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제목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98500" y="3848100"/>
            <a:ext cx="1079500" cy="10795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3423900" y="4152900"/>
            <a:ext cx="10541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900" b="0" i="0" u="none" strike="noStrike">
                <a:solidFill>
                  <a:srgbClr val="000000"/>
                </a:solidFill>
                <a:latin typeface="210 Gulim 050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538200" y="4025900"/>
            <a:ext cx="838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13411200" y="6858000"/>
            <a:ext cx="3124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핵심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383000" y="6858000"/>
            <a:ext cx="571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14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8"/>
          <p:cNvSpPr txBox="1"/>
          <p:nvPr/>
        </p:nvSpPr>
        <p:spPr>
          <a:xfrm>
            <a:off x="13411200" y="6248400"/>
            <a:ext cx="3124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제목을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383000" y="6248400"/>
            <a:ext cx="571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13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1" name="TextBox 41"/>
          <p:cNvSpPr txBox="1"/>
          <p:nvPr/>
        </p:nvSpPr>
        <p:spPr>
          <a:xfrm>
            <a:off x="13436600" y="7480300"/>
            <a:ext cx="3124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구성해주세요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6383000" y="7480300"/>
            <a:ext cx="571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15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4" name="TextBox 44"/>
          <p:cNvSpPr txBox="1"/>
          <p:nvPr/>
        </p:nvSpPr>
        <p:spPr>
          <a:xfrm>
            <a:off x="13411200" y="8089900"/>
            <a:ext cx="3124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제목을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6383000" y="8089900"/>
            <a:ext cx="571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16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1300" y="5651500"/>
            <a:ext cx="3556000" cy="2540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5321300" y="5156200"/>
            <a:ext cx="3581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두번째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목차의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제목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300" y="3848100"/>
            <a:ext cx="1079500" cy="10795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5359400" y="4152900"/>
            <a:ext cx="10541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900" b="0" i="0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461000" y="4025900"/>
            <a:ext cx="838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/>
          <p:cNvSpPr txBox="1"/>
          <p:nvPr/>
        </p:nvSpPr>
        <p:spPr>
          <a:xfrm>
            <a:off x="5346700" y="6858000"/>
            <a:ext cx="3124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핵심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305800" y="6858000"/>
            <a:ext cx="571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06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7" name="TextBox 57"/>
          <p:cNvSpPr txBox="1"/>
          <p:nvPr/>
        </p:nvSpPr>
        <p:spPr>
          <a:xfrm>
            <a:off x="5346700" y="6248400"/>
            <a:ext cx="3124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제목을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305800" y="6248400"/>
            <a:ext cx="571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05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0" name="TextBox 60"/>
          <p:cNvSpPr txBox="1"/>
          <p:nvPr/>
        </p:nvSpPr>
        <p:spPr>
          <a:xfrm>
            <a:off x="5359400" y="7480300"/>
            <a:ext cx="3124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구성해주세요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305800" y="7480300"/>
            <a:ext cx="571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07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3" name="TextBox 63"/>
          <p:cNvSpPr txBox="1"/>
          <p:nvPr/>
        </p:nvSpPr>
        <p:spPr>
          <a:xfrm>
            <a:off x="5346700" y="8089900"/>
            <a:ext cx="3124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제목을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305800" y="8089900"/>
            <a:ext cx="571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08</a:t>
            </a:r>
          </a:p>
        </p:txBody>
      </p:sp>
      <p:grpSp>
        <p:nvGrpSpPr>
          <p:cNvPr id="65" name="Group 6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6" name="Picture 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9900" y="5676900"/>
            <a:ext cx="3556000" cy="25400"/>
          </a:xfrm>
          <a:prstGeom prst="rect">
            <a:avLst/>
          </a:prstGeom>
        </p:spPr>
      </p:pic>
      <p:sp>
        <p:nvSpPr>
          <p:cNvPr id="67" name="TextBox 67"/>
          <p:cNvSpPr txBox="1"/>
          <p:nvPr/>
        </p:nvSpPr>
        <p:spPr>
          <a:xfrm>
            <a:off x="9359900" y="5181600"/>
            <a:ext cx="3581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세번째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목차의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제목</a:t>
            </a:r>
          </a:p>
        </p:txBody>
      </p:sp>
      <p:grpSp>
        <p:nvGrpSpPr>
          <p:cNvPr id="68" name="Group 6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9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9900" y="3860800"/>
            <a:ext cx="1079500" cy="1079500"/>
          </a:xfrm>
          <a:prstGeom prst="rect">
            <a:avLst/>
          </a:prstGeom>
        </p:spPr>
      </p:pic>
      <p:sp>
        <p:nvSpPr>
          <p:cNvPr id="70" name="TextBox 70"/>
          <p:cNvSpPr txBox="1"/>
          <p:nvPr/>
        </p:nvSpPr>
        <p:spPr>
          <a:xfrm>
            <a:off x="9385300" y="4178300"/>
            <a:ext cx="10541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900" b="0" i="0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9499600" y="4038600"/>
            <a:ext cx="838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3" name="TextBox 73"/>
          <p:cNvSpPr txBox="1"/>
          <p:nvPr/>
        </p:nvSpPr>
        <p:spPr>
          <a:xfrm>
            <a:off x="9385300" y="6883400"/>
            <a:ext cx="3124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핵심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2344400" y="6883400"/>
            <a:ext cx="571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10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6" name="TextBox 76"/>
          <p:cNvSpPr txBox="1"/>
          <p:nvPr/>
        </p:nvSpPr>
        <p:spPr>
          <a:xfrm>
            <a:off x="9385300" y="6261100"/>
            <a:ext cx="3124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제목을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2344400" y="6261100"/>
            <a:ext cx="571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09</a:t>
            </a:r>
          </a:p>
        </p:txBody>
      </p:sp>
      <p:grpSp>
        <p:nvGrpSpPr>
          <p:cNvPr id="78" name="Group 7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9" name="TextBox 79"/>
          <p:cNvSpPr txBox="1"/>
          <p:nvPr/>
        </p:nvSpPr>
        <p:spPr>
          <a:xfrm>
            <a:off x="9398000" y="7493000"/>
            <a:ext cx="3124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구성해주세요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2344400" y="7493000"/>
            <a:ext cx="571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11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2" name="TextBox 82"/>
          <p:cNvSpPr txBox="1"/>
          <p:nvPr/>
        </p:nvSpPr>
        <p:spPr>
          <a:xfrm>
            <a:off x="9385300" y="8115300"/>
            <a:ext cx="3124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제목을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2344400" y="8115300"/>
            <a:ext cx="571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12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300" y="4229100"/>
            <a:ext cx="520700" cy="52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2700" y="4229100"/>
            <a:ext cx="5207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9700" y="4229100"/>
            <a:ext cx="520700" cy="520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핵심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키워드를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설명하기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700" y="3048000"/>
            <a:ext cx="2857500" cy="2857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159000" y="3911600"/>
            <a:ext cx="2108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210 Gulim 090"/>
              </a:rPr>
              <a:t>KEYWORD A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7800" y="4305300"/>
            <a:ext cx="1054100" cy="1054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2800" y="3048000"/>
            <a:ext cx="2857500" cy="285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7200" y="4279900"/>
            <a:ext cx="1041400" cy="1041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007600" y="3911600"/>
            <a:ext cx="22606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210 Gulim 090"/>
              </a:rPr>
              <a:t>KEYWORD C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3100" y="3048000"/>
            <a:ext cx="2857500" cy="2857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045200" y="3911600"/>
            <a:ext cx="2273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210 Gulim 090"/>
              </a:rPr>
              <a:t>KEYWORD B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4800" y="4318000"/>
            <a:ext cx="1054100" cy="10541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52500" y="3048000"/>
            <a:ext cx="2857500" cy="28575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919200" y="3911600"/>
            <a:ext cx="2311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210 Gulim 090"/>
              </a:rPr>
              <a:t>KEYWORD D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54200" y="4267200"/>
            <a:ext cx="1054100" cy="10541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/>
          <p:cNvSpPr txBox="1"/>
          <p:nvPr/>
        </p:nvSpPr>
        <p:spPr>
          <a:xfrm>
            <a:off x="1676400" y="6667500"/>
            <a:ext cx="3098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키워드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A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에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대한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제목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01800" y="7378700"/>
            <a:ext cx="30099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695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소개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구체적인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예시나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수치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등을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활용한다면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신뢰도를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높일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있어요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입력해주세요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0200" y="7175500"/>
            <a:ext cx="3225800" cy="381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/>
          <p:cNvSpPr txBox="1"/>
          <p:nvPr/>
        </p:nvSpPr>
        <p:spPr>
          <a:xfrm>
            <a:off x="5651500" y="6667500"/>
            <a:ext cx="3098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키워드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B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에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대한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제목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676900" y="7378700"/>
            <a:ext cx="30099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695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소개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구체적인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예시나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수치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등을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활용한다면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신뢰도를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높일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있어요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입력해주세요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5300" y="7175500"/>
            <a:ext cx="3225800" cy="381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9601200" y="6667500"/>
            <a:ext cx="3098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키워드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C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에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대한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제목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626600" y="7378700"/>
            <a:ext cx="30099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695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소개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구체적인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예시나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수치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등을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활용한다면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신뢰도를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높일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있어요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입력해주세요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5000" y="7175500"/>
            <a:ext cx="3225800" cy="381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0" name="TextBox 40"/>
          <p:cNvSpPr txBox="1"/>
          <p:nvPr/>
        </p:nvSpPr>
        <p:spPr>
          <a:xfrm>
            <a:off x="13538200" y="6667500"/>
            <a:ext cx="3098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키워드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D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에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대한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제목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563600" y="7378700"/>
            <a:ext cx="30099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695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소개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구체적인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예시나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수치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등을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활용한다면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신뢰도를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높일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있어요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입력해주세요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62000" y="7175500"/>
            <a:ext cx="32258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08100" y="990600"/>
            <a:ext cx="9728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핵심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키워드를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설명하기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300" y="7493000"/>
            <a:ext cx="9753600" cy="152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3100" y="7162800"/>
            <a:ext cx="5346700" cy="800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073900" y="7251700"/>
            <a:ext cx="546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210 Gulim 050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35900" y="8064500"/>
            <a:ext cx="8572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소개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소개할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내용이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여러개라면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단추형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목록이나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번호를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활용해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정리해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구체적인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예시나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수치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등을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활용한다면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신뢰도를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높일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있어요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86700" y="7327900"/>
            <a:ext cx="3911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210 Gulim 070"/>
              </a:rPr>
              <a:t>키워드</a:t>
            </a: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 C</a:t>
            </a:r>
            <a:r>
              <a:rPr lang="ko-KR" sz="2200" b="0" i="0" u="none" strike="noStrike">
                <a:solidFill>
                  <a:srgbClr val="000000"/>
                </a:solidFill>
                <a:ea typeface="210 Gulim 070"/>
              </a:rPr>
              <a:t>에</a:t>
            </a: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Gulim 070"/>
              </a:rPr>
              <a:t>대해</a:t>
            </a: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300" y="3124200"/>
            <a:ext cx="9753600" cy="152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3100" y="2794000"/>
            <a:ext cx="5346700" cy="800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213600" y="2882900"/>
            <a:ext cx="279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210 Gulim 050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35900" y="3695700"/>
            <a:ext cx="8572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소개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소개할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내용이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여러개라면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단추형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목록이나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번호를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활용해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정리해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구체적인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예시나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수치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등을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활용한다면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신뢰도를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높일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있어요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86700" y="2959100"/>
            <a:ext cx="3911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210 Gulim 070"/>
              </a:rPr>
              <a:t>키워드</a:t>
            </a: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 A</a:t>
            </a:r>
            <a:r>
              <a:rPr lang="ko-KR" sz="2200" b="0" i="0" u="none" strike="noStrike">
                <a:solidFill>
                  <a:srgbClr val="000000"/>
                </a:solidFill>
                <a:ea typeface="210 Gulim 070"/>
              </a:rPr>
              <a:t>에</a:t>
            </a: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Gulim 070"/>
              </a:rPr>
              <a:t>대해</a:t>
            </a: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300" y="5308600"/>
            <a:ext cx="9753600" cy="1524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3100" y="4978400"/>
            <a:ext cx="5346700" cy="800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073900" y="5067300"/>
            <a:ext cx="546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210 Gulim 050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35900" y="5880100"/>
            <a:ext cx="8572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키워드에선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없는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특징을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입력하면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구분이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더욱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명확해집니다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혹은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키워드와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비교했을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때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키워드만의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장점을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좋아요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형식이나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구성에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구애받지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않고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자유롭게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86700" y="5143500"/>
            <a:ext cx="3911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210 Gulim 070"/>
              </a:rPr>
              <a:t>키워드</a:t>
            </a: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 B</a:t>
            </a:r>
            <a:r>
              <a:rPr lang="ko-KR" sz="2200" b="0" i="0" u="none" strike="noStrike">
                <a:solidFill>
                  <a:srgbClr val="000000"/>
                </a:solidFill>
                <a:ea typeface="210 Gulim 070"/>
              </a:rPr>
              <a:t>에</a:t>
            </a: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Gulim 070"/>
              </a:rPr>
              <a:t>대해</a:t>
            </a: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100" y="2794000"/>
            <a:ext cx="5257800" cy="6248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3300" y="4000500"/>
            <a:ext cx="774700" cy="863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6100" y="5791200"/>
            <a:ext cx="4229100" cy="38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866900" y="6070600"/>
            <a:ext cx="41275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제목에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부연설명이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필요하다면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이곳을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활용해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본문에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담을지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예고하는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용도로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써도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좋습니다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제목의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이해도를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높일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보충설명을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쓰기도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적합합니다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혹은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본문에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담기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애매한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내용들을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입력할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있습니다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41500" y="5181600"/>
            <a:ext cx="4178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210 Gulim 070"/>
              </a:rPr>
              <a:t>단락의</a:t>
            </a:r>
            <a:r>
              <a:rPr lang="en-US" sz="2500" b="0" i="0" u="none" strike="noStrike">
                <a:solidFill>
                  <a:srgbClr val="000000"/>
                </a:solidFill>
                <a:latin typeface="210 Gulim 070"/>
              </a:rPr>
              <a:t> </a:t>
            </a:r>
            <a:r>
              <a:rPr lang="ko-KR" sz="2500" b="0" i="0" u="none" strike="noStrike">
                <a:solidFill>
                  <a:srgbClr val="000000"/>
                </a:solidFill>
                <a:ea typeface="210 Gulim 070"/>
              </a:rPr>
              <a:t>제목을</a:t>
            </a:r>
            <a:r>
              <a:rPr lang="en-US" sz="25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98700" y="2921000"/>
            <a:ext cx="3276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>
                <a:solidFill>
                  <a:srgbClr val="000000"/>
                </a:solidFill>
                <a:latin typeface="210 Gulim 050"/>
              </a:rPr>
              <a:t>MAIN KEYPOINT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900" y="5880100"/>
            <a:ext cx="9906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765800" y="2501900"/>
            <a:ext cx="5041900" cy="679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500" y="5092700"/>
            <a:ext cx="67056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500" y="6743700"/>
            <a:ext cx="67056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핵심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키워드를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설명하기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3086100"/>
            <a:ext cx="9652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959600" y="3378200"/>
            <a:ext cx="3263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제목을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0" y="2794000"/>
            <a:ext cx="6362700" cy="1257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72800" y="3060700"/>
            <a:ext cx="58039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해당하는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키워드와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관련된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이곳에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입력해주세요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폰트는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030,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18pt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7400" y="2794000"/>
            <a:ext cx="4152900" cy="1244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9800" y="2933700"/>
            <a:ext cx="965200" cy="965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048500" y="3213100"/>
            <a:ext cx="2743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첫번째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키워드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입력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8100" y="4470400"/>
            <a:ext cx="2857500" cy="2857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46300" y="5016500"/>
            <a:ext cx="1168400" cy="1168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828800" y="6070600"/>
            <a:ext cx="1828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메인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키워드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67400" y="4457700"/>
            <a:ext cx="4152900" cy="1244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9800" y="4610100"/>
            <a:ext cx="965200" cy="965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7048500" y="4876800"/>
            <a:ext cx="2743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두번째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키워드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입력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7400" y="6134100"/>
            <a:ext cx="4152900" cy="1244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9800" y="6286500"/>
            <a:ext cx="965200" cy="9652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7048500" y="6553200"/>
            <a:ext cx="2743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세번째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키워드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입력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67400" y="7797800"/>
            <a:ext cx="4152900" cy="1244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9800" y="7937500"/>
            <a:ext cx="965200" cy="9652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7048500" y="8204200"/>
            <a:ext cx="2743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네번째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키워드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입력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68000" y="4470400"/>
            <a:ext cx="6362700" cy="12573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0972800" y="4737100"/>
            <a:ext cx="58039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해당하는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키워드와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관련된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이곳에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입력해주세요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폰트는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030,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18pt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0" y="6121400"/>
            <a:ext cx="6362700" cy="12573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0972800" y="6388100"/>
            <a:ext cx="58039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해당하는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키워드와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관련된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이곳에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입력해주세요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폰트는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030,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18pt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68000" y="7772400"/>
            <a:ext cx="6362700" cy="12573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0972800" y="8039100"/>
            <a:ext cx="58039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해당하는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키워드와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관련된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이곳에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입력해주세요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폰트는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030,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18pt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핵심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키워드를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설명하기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800" y="2794000"/>
            <a:ext cx="4483100" cy="622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000" y="4013200"/>
            <a:ext cx="7747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7100" y="5842000"/>
            <a:ext cx="37465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6108700"/>
            <a:ext cx="37592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소개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물론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형식이나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구성에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구애받지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않고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자유롭게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입력해도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좋습니다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소개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핵심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관련된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세부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정리해주세요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53300" y="5232400"/>
            <a:ext cx="3581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210 Gulim 070"/>
              </a:rPr>
              <a:t>제목을</a:t>
            </a:r>
            <a:r>
              <a:rPr lang="en-US" sz="25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34300" y="2971800"/>
            <a:ext cx="2844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spc="100">
                <a:solidFill>
                  <a:srgbClr val="000000"/>
                </a:solidFill>
                <a:latin typeface="210 Gulim 050"/>
              </a:rPr>
              <a:t>MAIN KEYPOINT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0" y="5346700"/>
            <a:ext cx="5308600" cy="1587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347700" y="6083300"/>
            <a:ext cx="35433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박스를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더블클릭하여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수정해주세요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15pt,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1.65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47700" y="5626100"/>
            <a:ext cx="3390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50"/>
              </a:rPr>
              <a:t>다섯번째</a:t>
            </a:r>
            <a:r>
              <a:rPr lang="en-US" sz="18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50"/>
              </a:rPr>
              <a:t>키워드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79300" y="5816600"/>
            <a:ext cx="927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05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0" y="3276600"/>
            <a:ext cx="5308600" cy="1587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3347700" y="4000500"/>
            <a:ext cx="35433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박스를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더블클릭하여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수정해주세요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15pt,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1.65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47700" y="3543300"/>
            <a:ext cx="3390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50"/>
              </a:rPr>
              <a:t>네번째</a:t>
            </a:r>
            <a:r>
              <a:rPr lang="en-US" sz="18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50"/>
              </a:rPr>
              <a:t>키워드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79300" y="3746500"/>
            <a:ext cx="927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04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0" y="7429500"/>
            <a:ext cx="5308600" cy="15875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3347700" y="8153400"/>
            <a:ext cx="35433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박스를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더블클릭하여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수정해주세요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15pt,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1.65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347700" y="7708900"/>
            <a:ext cx="3390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50"/>
              </a:rPr>
              <a:t>여섯번째</a:t>
            </a:r>
            <a:r>
              <a:rPr lang="en-US" sz="18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50"/>
              </a:rPr>
              <a:t>키워드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79300" y="7899400"/>
            <a:ext cx="927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06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5700" y="5346700"/>
            <a:ext cx="5308600" cy="15875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409700" y="6083300"/>
            <a:ext cx="35433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695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박스를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더블클릭하여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수정해주세요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15pt,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1.65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97000" y="5626100"/>
            <a:ext cx="3556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50"/>
              </a:rPr>
              <a:t>두번째</a:t>
            </a:r>
            <a:r>
              <a:rPr lang="en-US" sz="18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50"/>
              </a:rPr>
              <a:t>키워드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207000" y="5816600"/>
            <a:ext cx="927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5700" y="3276600"/>
            <a:ext cx="5308600" cy="15875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09700" y="4000500"/>
            <a:ext cx="35433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695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박스를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더블클릭하여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수정해주세요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15pt,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1.65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97000" y="3543300"/>
            <a:ext cx="3556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50"/>
              </a:rPr>
              <a:t>첫번째</a:t>
            </a:r>
            <a:r>
              <a:rPr lang="en-US" sz="18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50"/>
              </a:rPr>
              <a:t>키워드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207000" y="3746500"/>
            <a:ext cx="9271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5700" y="7429500"/>
            <a:ext cx="5308600" cy="15875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409700" y="8153400"/>
            <a:ext cx="35433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695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박스를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더블클릭하여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수정해주세요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15pt, 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 1.65</a:t>
            </a:r>
            <a:r>
              <a:rPr lang="ko-KR" sz="15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5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97000" y="7708900"/>
            <a:ext cx="3556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50"/>
              </a:rPr>
              <a:t>세번째</a:t>
            </a:r>
            <a:r>
              <a:rPr lang="en-US" sz="18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50"/>
              </a:rPr>
              <a:t>키워드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207000" y="7899400"/>
            <a:ext cx="927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700" y="3594100"/>
            <a:ext cx="4546600" cy="454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4400" y="3975100"/>
            <a:ext cx="3771900" cy="3771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4300" y="3302000"/>
            <a:ext cx="1790700" cy="179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2600" y="3683000"/>
            <a:ext cx="1079500" cy="1079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7300" y="3162300"/>
            <a:ext cx="4584700" cy="2082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51000" y="3975100"/>
            <a:ext cx="3848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소개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키워드에선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없는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특징을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입력하면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구분이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더욱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명확해집니다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" y="3479800"/>
            <a:ext cx="3390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제목을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37500" y="5511800"/>
            <a:ext cx="2425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210 Gulim 090"/>
              </a:rPr>
              <a:t>MAIN WORD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94600" y="5969000"/>
            <a:ext cx="3086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695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세부적인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입력해주세요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7300" y="6477000"/>
            <a:ext cx="4584700" cy="2082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651000" y="7302500"/>
            <a:ext cx="3848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소개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물론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형식이나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구성에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구애받지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않고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자유롭게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좋습니다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51000" y="6807200"/>
            <a:ext cx="3390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제목을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46000" y="3175000"/>
            <a:ext cx="4584700" cy="20828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839700" y="3975100"/>
            <a:ext cx="3848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소개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혹은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키워드와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비교했을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때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키워드만의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장점을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좋아요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39700" y="3479800"/>
            <a:ext cx="3390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제목을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46000" y="6477000"/>
            <a:ext cx="4584700" cy="20828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2839700" y="7302500"/>
            <a:ext cx="3848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소개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구체적인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예시나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수치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등을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활용한다면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신뢰도를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높일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있어요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39700" y="6807200"/>
            <a:ext cx="3390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제목을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08100" y="990600"/>
            <a:ext cx="14338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핵심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키워드를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설명하기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0300" y="3314700"/>
            <a:ext cx="1790700" cy="1790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75900" y="3670300"/>
            <a:ext cx="1079500" cy="1079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0300" y="6616700"/>
            <a:ext cx="1790700" cy="1790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63200" y="6972300"/>
            <a:ext cx="1092200" cy="10922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4300" y="6616700"/>
            <a:ext cx="1790700" cy="17907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32600" y="6985000"/>
            <a:ext cx="1066800" cy="1066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60200" y="4165600"/>
            <a:ext cx="673100" cy="88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60200" y="7480300"/>
            <a:ext cx="673100" cy="889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42000" y="4165600"/>
            <a:ext cx="673100" cy="889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42000" y="7480300"/>
            <a:ext cx="673100" cy="88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46200" y="1016000"/>
            <a:ext cx="11645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210 Gulim 090"/>
              </a:rPr>
              <a:t>CONTENTS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3467100"/>
            <a:ext cx="7658100" cy="952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438400" y="3873500"/>
            <a:ext cx="6477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프로젝트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개요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295400" y="3708400"/>
            <a:ext cx="1003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7000" y="3581400"/>
            <a:ext cx="8001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00" y="3467100"/>
            <a:ext cx="7658100" cy="952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452100" y="3873500"/>
            <a:ext cx="6477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전처리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9309100" y="3708400"/>
            <a:ext cx="1003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10700" y="3581400"/>
            <a:ext cx="8001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5359400"/>
            <a:ext cx="7658100" cy="952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438400" y="5765800"/>
            <a:ext cx="6477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AI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모델링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1295400" y="5588000"/>
            <a:ext cx="1003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7000" y="5473700"/>
            <a:ext cx="8001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00" y="5359400"/>
            <a:ext cx="7658100" cy="952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452100" y="5765800"/>
            <a:ext cx="6477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웹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서비스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소개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/>
          <p:cNvSpPr txBox="1"/>
          <p:nvPr/>
        </p:nvSpPr>
        <p:spPr>
          <a:xfrm>
            <a:off x="9309100" y="5588000"/>
            <a:ext cx="1003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210 Gulim 050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10700" y="5473700"/>
            <a:ext cx="8001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7518400"/>
            <a:ext cx="7658100" cy="9525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413000" y="7912100"/>
            <a:ext cx="6477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서비스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시연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7518400"/>
            <a:ext cx="7658100" cy="9525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426700" y="7912100"/>
            <a:ext cx="6477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기대효과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및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보완점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9296400" y="7747000"/>
            <a:ext cx="1003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210 Gulim 050"/>
              </a:rPr>
              <a:t>06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398000" y="7632700"/>
            <a:ext cx="8001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2159000"/>
            <a:ext cx="17005300" cy="381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9" name="TextBox 39"/>
          <p:cNvSpPr txBox="1"/>
          <p:nvPr/>
        </p:nvSpPr>
        <p:spPr>
          <a:xfrm>
            <a:off x="1282700" y="7747000"/>
            <a:ext cx="1003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210 Gulim 050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84300" y="7632700"/>
            <a:ext cx="8001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700" y="3517900"/>
            <a:ext cx="4800600" cy="480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6600" y="5842000"/>
            <a:ext cx="2794000" cy="8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2200" y="6959600"/>
            <a:ext cx="3289300" cy="8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8400" y="4318000"/>
            <a:ext cx="2413000" cy="8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28300" y="3975100"/>
            <a:ext cx="2222500" cy="8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28300" y="7785100"/>
            <a:ext cx="2222500" cy="8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13800" y="4978400"/>
            <a:ext cx="774700" cy="774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7600" y="2755900"/>
            <a:ext cx="4127500" cy="171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03200" y="5029200"/>
            <a:ext cx="4127500" cy="171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7600" y="7302500"/>
            <a:ext cx="4127500" cy="1714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8600" y="3175000"/>
            <a:ext cx="4165600" cy="2260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73200" y="6223000"/>
            <a:ext cx="4165600" cy="2260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102600" y="5867400"/>
            <a:ext cx="208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210 Gulim 070"/>
              </a:rPr>
              <a:t>제목을</a:t>
            </a:r>
            <a:r>
              <a:rPr lang="en-US" sz="25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210 Gulim 070"/>
              </a:rPr>
              <a:t>입력</a:t>
            </a:r>
          </a:p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210 Gulim 070"/>
              </a:rPr>
              <a:t>해주세요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76200" y="3543300"/>
            <a:ext cx="3708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소개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폰트는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27000" y="3035300"/>
            <a:ext cx="3390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제목을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82600" y="5803900"/>
            <a:ext cx="3708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소개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폰트는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82600" y="5308600"/>
            <a:ext cx="3390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제목을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776200" y="8089900"/>
            <a:ext cx="3708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소개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폰트는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27000" y="7581900"/>
            <a:ext cx="3390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제목을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01800" y="4051300"/>
            <a:ext cx="3708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695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소개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소개할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내용이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여러개라면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단추형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목록이나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번호를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활용해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정리해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81200" y="3556000"/>
            <a:ext cx="3390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제목을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01800" y="7099300"/>
            <a:ext cx="3708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695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소개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소개할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내용이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여러개라면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단추형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목록이나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번호를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활용해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정리해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81200" y="6591300"/>
            <a:ext cx="3390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제목을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08100" y="990600"/>
            <a:ext cx="14338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핵심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키워드를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설명하기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흐름을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나타내는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49300" y="2641600"/>
            <a:ext cx="3530600" cy="638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54100" y="3619500"/>
            <a:ext cx="2933700" cy="257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452600" y="2806700"/>
            <a:ext cx="1511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20XX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65200" y="6515100"/>
            <a:ext cx="309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네번째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키워드를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입력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30300" y="7112000"/>
            <a:ext cx="28194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시간의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부분에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역사가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있었는지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서술해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시기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혹은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상황에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따라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일들이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있었는지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적어보세요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세부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8100" y="2679700"/>
            <a:ext cx="5029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210 Gulim 070"/>
              </a:rPr>
              <a:t>단락의</a:t>
            </a:r>
            <a:r>
              <a:rPr lang="en-US" sz="2800" b="0" i="0" u="none" strike="noStrike">
                <a:solidFill>
                  <a:srgbClr val="000000"/>
                </a:solidFill>
                <a:latin typeface="210 Gulim 070"/>
              </a:rPr>
              <a:t> </a:t>
            </a:r>
            <a:r>
              <a:rPr lang="ko-KR" sz="2800" b="0" i="0" u="none" strike="noStrike">
                <a:solidFill>
                  <a:srgbClr val="000000"/>
                </a:solidFill>
                <a:ea typeface="210 Gulim 070"/>
              </a:rPr>
              <a:t>제목을</a:t>
            </a:r>
            <a:r>
              <a:rPr lang="en-US" sz="28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0800" y="3263900"/>
            <a:ext cx="579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박스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안에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키워드와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해당하는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0" y="3695700"/>
            <a:ext cx="3530600" cy="5321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02800" y="4737100"/>
            <a:ext cx="2933700" cy="1993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401300" y="3886200"/>
            <a:ext cx="1536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20XX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13900" y="7086600"/>
            <a:ext cx="309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네번째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키워드를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입력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79000" y="7683500"/>
            <a:ext cx="2819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시간의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부분에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역사가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있었는지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서술해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폰트는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30,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15.7pt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6700" y="4978400"/>
            <a:ext cx="3530600" cy="40513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362700" y="5168900"/>
            <a:ext cx="1511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20XX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75300" y="6096000"/>
            <a:ext cx="3098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두번째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키워드를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입력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727700" y="6680200"/>
            <a:ext cx="28194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시간의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부분에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역사가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있었는지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서술해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시기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혹은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상황에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따라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일들이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있었는지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적어보세요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시간의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흐름을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녹여내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자연스러운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전개를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완성해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8100" y="5892800"/>
            <a:ext cx="3530600" cy="3136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2311400" y="6083300"/>
            <a:ext cx="1511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20XX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24000" y="7010400"/>
            <a:ext cx="3098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첫번째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키워드를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입력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76400" y="7594600"/>
            <a:ext cx="2819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시간의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부분에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역사가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있었는지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서술해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폰트는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30,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15.7pt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8547100"/>
            <a:ext cx="15379700" cy="38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500" y="8255000"/>
            <a:ext cx="1930400" cy="58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414000" y="8356600"/>
            <a:ext cx="1536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20XX.0X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흐름을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나타내는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3556000"/>
            <a:ext cx="3581400" cy="3606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54200" y="5029200"/>
            <a:ext cx="27178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시간의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부분에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역사가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있었는지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서술해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  <a:p>
            <a:pPr lvl="0" algn="ctr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시기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혹은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상황에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따라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일들이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있었는지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적어보세요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6300" y="4178300"/>
            <a:ext cx="2146300" cy="584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324100" y="4279900"/>
            <a:ext cx="1866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210 Gulim 050"/>
              </a:rPr>
              <a:t>KEYWORD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0" y="8255000"/>
            <a:ext cx="1930400" cy="584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260600" y="8356600"/>
            <a:ext cx="1536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20XX.0X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1600" y="2794000"/>
            <a:ext cx="3581400" cy="3606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854700" y="4267200"/>
            <a:ext cx="27178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시간의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부분에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역사가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있었는지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서술해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  <a:p>
            <a:pPr lvl="0" algn="ctr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시기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혹은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상황에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따라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일들이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있었는지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적어보세요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4100" y="3429000"/>
            <a:ext cx="2146300" cy="5842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6324600" y="3517900"/>
            <a:ext cx="1866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210 Gulim 050"/>
              </a:rPr>
              <a:t>KEYWORD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9400" y="3556000"/>
            <a:ext cx="3581400" cy="36068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9855200" y="5029200"/>
            <a:ext cx="27178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시간의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부분에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역사가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있었는지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서술해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  <a:p>
            <a:pPr lvl="0" algn="ctr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시기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혹은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상황에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따라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일들이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있었는지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적어보세요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34600" y="4178300"/>
            <a:ext cx="2146300" cy="5842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0312400" y="4279900"/>
            <a:ext cx="1866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210 Gulim 050"/>
              </a:rPr>
              <a:t>KEYWORD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1400" y="8331200"/>
            <a:ext cx="469900" cy="4699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69900" y="2794000"/>
            <a:ext cx="3581400" cy="36068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3843000" y="4267200"/>
            <a:ext cx="27178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시간의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부분에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역사가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있었는지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서술해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  <a:p>
            <a:pPr lvl="0" algn="ctr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시기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혹은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상황에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따라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일들이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있었는지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적어보세요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35100" y="3429000"/>
            <a:ext cx="2146300" cy="5842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4312900" y="3517900"/>
            <a:ext cx="1866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210 Gulim 050"/>
              </a:rPr>
              <a:t>KEYWORD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0" y="8255000"/>
            <a:ext cx="1930400" cy="5842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6337300" y="8356600"/>
            <a:ext cx="1536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20XX.0X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400" y="8331200"/>
            <a:ext cx="469900" cy="4699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92100" y="8331200"/>
            <a:ext cx="469900" cy="4699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00" y="8255000"/>
            <a:ext cx="1930400" cy="5842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14478000" y="8356600"/>
            <a:ext cx="1549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20XX.1X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08100" y="990600"/>
            <a:ext cx="13766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A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B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를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비교하기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800" y="8407400"/>
            <a:ext cx="143891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286000" y="8521700"/>
            <a:ext cx="13716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210 Gulim 070"/>
              </a:rPr>
              <a:t>Conclusion :  </a:t>
            </a:r>
            <a:r>
              <a:rPr lang="ko-KR" sz="2400" b="0" i="0" u="none" strike="noStrike">
                <a:solidFill>
                  <a:srgbClr val="000000"/>
                </a:solidFill>
                <a:ea typeface="210 Gulim 050"/>
              </a:rPr>
              <a:t>도출해낸</a:t>
            </a:r>
            <a:r>
              <a:rPr lang="en-US" sz="24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210 Gulim 050"/>
              </a:rPr>
              <a:t>결론을</a:t>
            </a:r>
            <a:r>
              <a:rPr lang="en-US" sz="24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210 Gulim 050"/>
              </a:rPr>
              <a:t>적어주세요</a:t>
            </a:r>
            <a:r>
              <a:rPr lang="en-US" sz="2400" b="0" i="0" u="none" strike="noStrike">
                <a:solidFill>
                  <a:srgbClr val="000000"/>
                </a:solidFill>
                <a:latin typeface="210 Gulim 050"/>
              </a:rPr>
              <a:t>. </a:t>
            </a:r>
            <a:r>
              <a:rPr lang="ko-KR" sz="2400" b="0" i="0" u="none" strike="noStrike">
                <a:solidFill>
                  <a:srgbClr val="000000"/>
                </a:solidFill>
                <a:ea typeface="210 Gulim 050"/>
              </a:rPr>
              <a:t>텍스트를</a:t>
            </a:r>
            <a:r>
              <a:rPr lang="en-US" sz="24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210 Gulim 050"/>
              </a:rPr>
              <a:t>입력하세요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22500" y="2743200"/>
            <a:ext cx="5854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210 Gulim 070"/>
              </a:rPr>
              <a:t>경쟁사</a:t>
            </a:r>
            <a:r>
              <a:rPr lang="en-US" sz="3000" b="0" i="0" u="none" strike="noStrike">
                <a:solidFill>
                  <a:srgbClr val="000000"/>
                </a:solidFill>
                <a:latin typeface="210 Gulim 070"/>
              </a:rPr>
              <a:t> A</a:t>
            </a:r>
            <a:r>
              <a:rPr lang="ko-KR" sz="3000" b="0" i="0" u="none" strike="noStrike">
                <a:solidFill>
                  <a:srgbClr val="000000"/>
                </a:solidFill>
                <a:ea typeface="210 Gulim 070"/>
              </a:rPr>
              <a:t>에</a:t>
            </a:r>
            <a:r>
              <a:rPr lang="en-US" sz="30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210 Gulim 070"/>
              </a:rPr>
              <a:t>대한</a:t>
            </a:r>
            <a:r>
              <a:rPr lang="en-US" sz="30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210 Gulim 070"/>
              </a:rPr>
              <a:t>제목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8382000" y="4203700"/>
            <a:ext cx="1524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7700" y="3848100"/>
            <a:ext cx="6477000" cy="736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222500" y="4025900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경쟁사에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대한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설명을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0" y="3848100"/>
            <a:ext cx="6477000" cy="736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23500" y="4025900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자사에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대한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설명을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7700" y="6794500"/>
            <a:ext cx="6477000" cy="736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222500" y="6972300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경쟁사에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대한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설명을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0" y="6794500"/>
            <a:ext cx="6477000" cy="736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23500" y="6972300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자사에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대한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설명을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8382000" y="5181600"/>
            <a:ext cx="15240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7700" y="4838700"/>
            <a:ext cx="6477000" cy="736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222500" y="5003800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경쟁사에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대한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설명을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0" y="4838700"/>
            <a:ext cx="6477000" cy="736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0223500" y="5003800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자사에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대한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설명을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8382000" y="6172200"/>
            <a:ext cx="15240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7700" y="5816600"/>
            <a:ext cx="6477000" cy="736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222500" y="5981700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경쟁사에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대한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설명을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0" y="5816600"/>
            <a:ext cx="6477000" cy="736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8382000" y="7150100"/>
            <a:ext cx="1524000" cy="254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0223500" y="5981700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자사에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대한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설명을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10800" y="2743200"/>
            <a:ext cx="5854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210 Gulim 070"/>
              </a:rPr>
              <a:t>자사에</a:t>
            </a:r>
            <a:r>
              <a:rPr lang="en-US" sz="30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210 Gulim 070"/>
              </a:rPr>
              <a:t>대한</a:t>
            </a:r>
            <a:r>
              <a:rPr lang="en-US" sz="30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210 Gulim 070"/>
              </a:rPr>
              <a:t>제목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08100" y="990600"/>
            <a:ext cx="143637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숫자를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강조하기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2667000"/>
            <a:ext cx="4978400" cy="441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500" y="5410200"/>
            <a:ext cx="3937000" cy="3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955800" y="3695700"/>
            <a:ext cx="42037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600" b="0" i="0" u="none" strike="noStrike">
                <a:solidFill>
                  <a:srgbClr val="000000"/>
                </a:solidFill>
                <a:latin typeface="210 Gulim 070"/>
              </a:rPr>
              <a:t>85</a:t>
            </a:r>
            <a:r>
              <a:rPr lang="en-US" sz="4700" b="0" i="0" u="none" strike="noStrike">
                <a:solidFill>
                  <a:srgbClr val="000000"/>
                </a:solidFill>
                <a:latin typeface="210 Gulim 070"/>
              </a:rPr>
              <a:t>%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0" y="3149600"/>
            <a:ext cx="2044700" cy="520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187700" y="3213100"/>
            <a:ext cx="1866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KEYWORD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7400" y="5689600"/>
            <a:ext cx="39878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데이터와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수치에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근거한</a:t>
            </a:r>
          </a:p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성과를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설명해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주세요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8100" y="7518400"/>
            <a:ext cx="15735300" cy="1511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603500" y="8204200"/>
            <a:ext cx="14173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210 Gulim 070"/>
              </a:rPr>
              <a:t>Conclusion :  </a:t>
            </a:r>
            <a:r>
              <a:rPr lang="ko-KR" sz="2400" b="0" i="0" u="none" strike="noStrike">
                <a:solidFill>
                  <a:srgbClr val="000000"/>
                </a:solidFill>
                <a:ea typeface="210 Gulim 050"/>
              </a:rPr>
              <a:t>어떤</a:t>
            </a:r>
            <a:r>
              <a:rPr lang="en-US" sz="24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210 Gulim 050"/>
              </a:rPr>
              <a:t>성과를</a:t>
            </a:r>
            <a:r>
              <a:rPr lang="en-US" sz="24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210 Gulim 050"/>
              </a:rPr>
              <a:t>거두었는지</a:t>
            </a:r>
            <a:r>
              <a:rPr lang="en-US" sz="24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210 Gulim 050"/>
              </a:rPr>
              <a:t>수치에</a:t>
            </a:r>
            <a:r>
              <a:rPr lang="en-US" sz="24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210 Gulim 050"/>
              </a:rPr>
              <a:t>근거해</a:t>
            </a:r>
            <a:r>
              <a:rPr lang="en-US" sz="24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210 Gulim 050"/>
              </a:rPr>
              <a:t>적어주세요</a:t>
            </a:r>
            <a:r>
              <a:rPr lang="en-US" sz="2400" b="0" i="0" u="none" strike="noStrike">
                <a:solidFill>
                  <a:srgbClr val="000000"/>
                </a:solidFill>
                <a:latin typeface="210 Gulim 050"/>
              </a:rPr>
              <a:t>. </a:t>
            </a:r>
            <a:r>
              <a:rPr lang="ko-KR" sz="2400" b="0" i="0" u="none" strike="noStrike">
                <a:solidFill>
                  <a:srgbClr val="000000"/>
                </a:solidFill>
                <a:ea typeface="210 Gulim 050"/>
              </a:rPr>
              <a:t>이</a:t>
            </a:r>
            <a:r>
              <a:rPr lang="en-US" sz="24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210 Gulim 050"/>
              </a:rPr>
              <a:t>수치가</a:t>
            </a:r>
            <a:r>
              <a:rPr lang="en-US" sz="24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210 Gulim 050"/>
              </a:rPr>
              <a:t>무엇을</a:t>
            </a:r>
            <a:r>
              <a:rPr lang="en-US" sz="24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210 Gulim 050"/>
              </a:rPr>
              <a:t>의미하는지</a:t>
            </a:r>
            <a:r>
              <a:rPr lang="en-US" sz="24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210 Gulim 050"/>
              </a:rPr>
              <a:t>설명해주세요</a:t>
            </a:r>
            <a:r>
              <a:rPr lang="en-US" sz="2400" b="0" i="0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3500" y="7632700"/>
            <a:ext cx="9779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2400" y="2667000"/>
            <a:ext cx="4978400" cy="441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124700" y="3695700"/>
            <a:ext cx="42037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600" b="0" i="0" u="none" strike="noStrike">
                <a:solidFill>
                  <a:srgbClr val="000000"/>
                </a:solidFill>
                <a:latin typeface="210 Gulim 070"/>
              </a:rPr>
              <a:t>20</a:t>
            </a:r>
            <a:r>
              <a:rPr lang="en-US" sz="4700" b="0" i="0" u="none" strike="noStrike">
                <a:solidFill>
                  <a:srgbClr val="000000"/>
                </a:solidFill>
                <a:latin typeface="210 Gulim 070"/>
              </a:rPr>
              <a:t>K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9600" y="3149600"/>
            <a:ext cx="2044700" cy="520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8356600" y="3213100"/>
            <a:ext cx="1866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KEYWORD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26300" y="5689600"/>
            <a:ext cx="39878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페이지의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주인공은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바로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숫자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!</a:t>
            </a:r>
          </a:p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배치에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유의해주세요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4400" y="5410200"/>
            <a:ext cx="3937000" cy="381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0" y="2667000"/>
            <a:ext cx="4978400" cy="44196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2293600" y="3695700"/>
            <a:ext cx="42037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600" b="0" i="0" u="none" strike="noStrike">
                <a:solidFill>
                  <a:srgbClr val="000000"/>
                </a:solidFill>
                <a:latin typeface="210 Gulim 070"/>
              </a:rPr>
              <a:t>300</a:t>
            </a:r>
            <a:r>
              <a:rPr lang="ko-KR" sz="4700" b="0" i="0" u="none" strike="noStrike">
                <a:solidFill>
                  <a:srgbClr val="000000"/>
                </a:solidFill>
                <a:ea typeface="210 Gulim 070"/>
              </a:rPr>
              <a:t>억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98500" y="3149600"/>
            <a:ext cx="2044700" cy="5207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3525500" y="3213100"/>
            <a:ext cx="1866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KEYWORD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95200" y="5689600"/>
            <a:ext cx="39878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주요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성과를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요약하여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핵심만</a:t>
            </a:r>
          </a:p>
          <a:p>
            <a:pPr lvl="0" algn="ctr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간결하게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입력해주세요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3300" y="5410200"/>
            <a:ext cx="39370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60700" y="5740400"/>
            <a:ext cx="12103100" cy="119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300" y="2933700"/>
            <a:ext cx="3352800" cy="3340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700" y="3200400"/>
            <a:ext cx="3403600" cy="800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9"/>
          <p:cNvSpPr txBox="1"/>
          <p:nvPr/>
        </p:nvSpPr>
        <p:spPr>
          <a:xfrm>
            <a:off x="6083300" y="3327400"/>
            <a:ext cx="2057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000000"/>
                </a:solidFill>
                <a:latin typeface="210 Gulim 050"/>
              </a:rPr>
              <a:t>KEYWORD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83200" y="3327400"/>
            <a:ext cx="54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000000"/>
                </a:solidFill>
                <a:latin typeface="210 Gulim 050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89600" y="4114800"/>
            <a:ext cx="28575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해당하는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키워드와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관련된</a:t>
            </a:r>
          </a:p>
          <a:p>
            <a:pPr lvl="0" algn="ctr">
              <a:lnSpc>
                <a:spcPct val="1494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이곳에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lvl="0" algn="ctr">
              <a:lnSpc>
                <a:spcPct val="1494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세부적인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</a:p>
          <a:p>
            <a:pPr lvl="0" algn="ctr">
              <a:lnSpc>
                <a:spcPct val="1494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본문에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사용한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서체는</a:t>
            </a:r>
          </a:p>
          <a:p>
            <a:pPr lvl="0" algn="ctr">
              <a:lnSpc>
                <a:spcPct val="1494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210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2933700"/>
            <a:ext cx="3352800" cy="3340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3200400"/>
            <a:ext cx="3403600" cy="800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2171700" y="3327400"/>
            <a:ext cx="2057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000000"/>
                </a:solidFill>
                <a:latin typeface="210 Gulim 050"/>
              </a:rPr>
              <a:t>KEYWORD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1600" y="3327400"/>
            <a:ext cx="54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000000"/>
                </a:solidFill>
                <a:latin typeface="210 Gulim 050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9900" y="4114800"/>
            <a:ext cx="29210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해당하는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키워드와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관련된</a:t>
            </a:r>
          </a:p>
          <a:p>
            <a:pPr lvl="0" algn="ctr">
              <a:lnSpc>
                <a:spcPct val="1494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이곳에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lvl="0" algn="ctr">
              <a:lnSpc>
                <a:spcPct val="1494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세부적인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</a:p>
          <a:p>
            <a:pPr lvl="0" algn="ctr">
              <a:lnSpc>
                <a:spcPct val="1494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본문에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사용한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서체는</a:t>
            </a:r>
          </a:p>
          <a:p>
            <a:pPr lvl="0" algn="ctr">
              <a:lnSpc>
                <a:spcPct val="1494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210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4200" y="2933700"/>
            <a:ext cx="3352800" cy="33401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5600" y="3200400"/>
            <a:ext cx="3403600" cy="8001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13919200" y="3327400"/>
            <a:ext cx="2057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000000"/>
                </a:solidFill>
                <a:latin typeface="210 Gulim 050"/>
              </a:rPr>
              <a:t>KEYWORD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119100" y="3327400"/>
            <a:ext cx="54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000000"/>
                </a:solidFill>
                <a:latin typeface="210 Gulim 050"/>
              </a:rPr>
              <a:t>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589000" y="4114800"/>
            <a:ext cx="27305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해당하는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키워드와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관련된</a:t>
            </a:r>
          </a:p>
          <a:p>
            <a:pPr lvl="0" algn="ctr">
              <a:lnSpc>
                <a:spcPct val="1494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이곳에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lvl="0" algn="ctr">
              <a:lnSpc>
                <a:spcPct val="1494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세부적인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</a:p>
          <a:p>
            <a:pPr lvl="0" algn="ctr">
              <a:lnSpc>
                <a:spcPct val="1494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본문에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사용한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서체는</a:t>
            </a:r>
          </a:p>
          <a:p>
            <a:pPr lvl="0" algn="ctr">
              <a:lnSpc>
                <a:spcPct val="1494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210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2933700"/>
            <a:ext cx="3352800" cy="33401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3200400"/>
            <a:ext cx="3403600" cy="8001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0" name="TextBox 30"/>
          <p:cNvSpPr txBox="1"/>
          <p:nvPr/>
        </p:nvSpPr>
        <p:spPr>
          <a:xfrm>
            <a:off x="9994900" y="3327400"/>
            <a:ext cx="2057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000000"/>
                </a:solidFill>
                <a:latin typeface="210 Gulim 050"/>
              </a:rPr>
              <a:t>KEYWORD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07500" y="3327400"/>
            <a:ext cx="54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000000"/>
                </a:solidFill>
                <a:latin typeface="210 Gulim 050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525000" y="4114800"/>
            <a:ext cx="30226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해당하는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키워드와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관련된</a:t>
            </a:r>
          </a:p>
          <a:p>
            <a:pPr lvl="0" algn="ctr">
              <a:lnSpc>
                <a:spcPct val="1494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이곳에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lvl="0" algn="ctr">
              <a:lnSpc>
                <a:spcPct val="1494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세부적인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</a:p>
          <a:p>
            <a:pPr lvl="0" algn="ctr">
              <a:lnSpc>
                <a:spcPct val="1494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본문에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사용한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서체는</a:t>
            </a:r>
          </a:p>
          <a:p>
            <a:pPr lvl="0" algn="ctr">
              <a:lnSpc>
                <a:spcPct val="1494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210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결론을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정리하기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794500" y="6591300"/>
            <a:ext cx="6604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706100" y="6604000"/>
            <a:ext cx="673100" cy="25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724900" y="7315200"/>
            <a:ext cx="774700" cy="25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5800" y="7708900"/>
            <a:ext cx="14389100" cy="6731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2286000" y="7835900"/>
            <a:ext cx="13716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210 Gulim 070"/>
              </a:rPr>
              <a:t>Conclusion :  </a:t>
            </a:r>
            <a:r>
              <a:rPr lang="ko-KR" sz="2400" b="0" i="0" u="none" strike="noStrike">
                <a:solidFill>
                  <a:srgbClr val="000000"/>
                </a:solidFill>
                <a:ea typeface="210 Gulim 050"/>
              </a:rPr>
              <a:t>도출해낸</a:t>
            </a:r>
            <a:r>
              <a:rPr lang="en-US" sz="24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210 Gulim 050"/>
              </a:rPr>
              <a:t>결론을</a:t>
            </a:r>
            <a:r>
              <a:rPr lang="en-US" sz="24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210 Gulim 050"/>
              </a:rPr>
              <a:t>적어주세요</a:t>
            </a:r>
            <a:r>
              <a:rPr lang="en-US" sz="2400" b="0" i="0" u="none" strike="noStrike">
                <a:solidFill>
                  <a:srgbClr val="000000"/>
                </a:solidFill>
                <a:latin typeface="210 Gulim 050"/>
              </a:rPr>
              <a:t>. </a:t>
            </a:r>
            <a:r>
              <a:rPr lang="ko-KR" sz="2400" b="0" i="0" u="none" strike="noStrike">
                <a:solidFill>
                  <a:srgbClr val="000000"/>
                </a:solidFill>
                <a:ea typeface="210 Gulim 050"/>
              </a:rPr>
              <a:t>텍스트를</a:t>
            </a:r>
            <a:r>
              <a:rPr lang="en-US" sz="24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210 Gulim 050"/>
              </a:rPr>
              <a:t>입력하세요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7200900"/>
            <a:ext cx="140843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이곳에는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큼지막한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제목을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보완할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상세한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항목들을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적어보세요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청자가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할만한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질문이나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궁금증을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분위기를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환기할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수도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있지요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템플릿에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사용된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서체는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프리텐다드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LIGHT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레이아웃을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용도에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맞게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자유롭게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활용해주세요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이곳에는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큼지막한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제목을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보완할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상세한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항목들을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적어보세요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청자가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할만한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질문이나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궁금증을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분위기를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환기할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수도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있지요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87500" y="3543300"/>
            <a:ext cx="15100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6700" b="0" i="0" u="none" strike="noStrike">
                <a:solidFill>
                  <a:srgbClr val="000000"/>
                </a:solidFill>
                <a:ea typeface="210 Gulim 070"/>
              </a:rPr>
              <a:t>기본</a:t>
            </a:r>
            <a:r>
              <a:rPr lang="en-US" sz="67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0" i="0" u="none" strike="noStrike">
                <a:solidFill>
                  <a:srgbClr val="000000"/>
                </a:solidFill>
                <a:ea typeface="210 Gulim 070"/>
              </a:rPr>
              <a:t>텍스트</a:t>
            </a:r>
            <a:r>
              <a:rPr lang="en-US" sz="6700" b="0" i="0" u="none" strike="noStrike">
                <a:solidFill>
                  <a:srgbClr val="000000"/>
                </a:solidFill>
                <a:latin typeface="210 Gulim 070"/>
              </a:rPr>
              <a:t> + </a:t>
            </a:r>
            <a:r>
              <a:rPr lang="ko-KR" sz="6700" b="0" i="0" u="none" strike="noStrike">
                <a:solidFill>
                  <a:srgbClr val="000000"/>
                </a:solidFill>
                <a:ea typeface="210 Gulim 070"/>
              </a:rPr>
              <a:t>이미지</a:t>
            </a:r>
            <a:r>
              <a:rPr lang="en-US" sz="67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0" i="0" u="none" strike="noStrike">
                <a:solidFill>
                  <a:srgbClr val="000000"/>
                </a:solidFill>
                <a:ea typeface="210 Gulim 070"/>
              </a:rPr>
              <a:t>레이아웃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86300" y="4965700"/>
            <a:ext cx="8966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CHAPTER 02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장문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텍스트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레이아웃입니다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71600" y="3594100"/>
            <a:ext cx="15582900" cy="251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페이지는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많은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분량의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입력할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때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쓰기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좋은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페이지입니다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 10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줄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이상의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넣어야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할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때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페이지를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활용해보세요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폰트는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030,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폰트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19pt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자간은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0,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1.8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중요한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내용이나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길게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의견을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보여주어야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할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경우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페이지를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활용해보세요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프레젠테이션은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가독성이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생명입니다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가독성의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핵심은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얼마나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간결하게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전달하는가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쉽게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읽을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있고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눈에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띄는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것이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중요해요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프레젠테이션의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전체적인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톤앤매너와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맞는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폰트와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색상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등을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활용해주세요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줄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글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중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강조하고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싶은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부분은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볼드체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또는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큰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사이즈로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표현해보세요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구체적인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예시나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수치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등을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활용한다면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신뢰도를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높일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있어요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물론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형식이나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구성과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상관없이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자유롭게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입력해도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좋습니다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텍스트가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아무리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많을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지라도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보는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사람이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지루하지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않게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시각적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효과를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활용해보세요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44700" y="2565400"/>
            <a:ext cx="14185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210 Gulim 070"/>
              </a:rPr>
              <a:t>프레젠테이션의</a:t>
            </a:r>
            <a:r>
              <a:rPr lang="en-US" sz="32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210 Gulim 070"/>
              </a:rPr>
              <a:t>핵심</a:t>
            </a:r>
            <a:r>
              <a:rPr lang="en-US" sz="32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210 Gulim 070"/>
              </a:rPr>
              <a:t>주제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6604000"/>
            <a:ext cx="15328900" cy="2476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85900" y="6705600"/>
            <a:ext cx="9779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94000" y="7150100"/>
            <a:ext cx="13474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단락의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제목을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94000" y="7734300"/>
            <a:ext cx="136144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박스를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더블클릭하여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수정하주세요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사용한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서체는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 210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1.8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설정했습니다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상세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채워주세요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박스를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더블클릭하여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수정하주세요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사용한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서체는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 210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1.8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설정했습니다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상세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채워주세요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박스를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더블클릭하여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수정하주세요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사용한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서체는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 210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6600" y="5778500"/>
            <a:ext cx="16814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359400" y="5778500"/>
            <a:ext cx="75692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08100" y="990600"/>
            <a:ext cx="14554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4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분할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텍스트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레이아웃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100" y="2844800"/>
            <a:ext cx="2222500" cy="571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49400" y="2971800"/>
            <a:ext cx="1739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210 Gulim 070"/>
              </a:rPr>
              <a:t>Keyword 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8100" y="3784600"/>
            <a:ext cx="7289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곳에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키워드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A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에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박스의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수정할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있습니다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900" b="0" i="0" u="none" strike="noStrike">
                <a:solidFill>
                  <a:srgbClr val="000000"/>
                </a:solidFill>
                <a:ea typeface="210 Gulim 070"/>
              </a:rPr>
              <a:t>중요한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70"/>
              </a:rPr>
              <a:t>내용은</a:t>
            </a:r>
            <a:r>
              <a:rPr lang="en-US" sz="19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70"/>
              </a:rPr>
              <a:t>두꺼운</a:t>
            </a:r>
            <a:r>
              <a:rPr lang="en-US" sz="19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70"/>
              </a:rPr>
              <a:t>폰트로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70"/>
              </a:rPr>
              <a:t>강조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할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있습니다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폰트는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곳에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키워드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A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에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6300" y="2844800"/>
            <a:ext cx="2222500" cy="571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007600" y="2971800"/>
            <a:ext cx="1739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210 Gulim 070"/>
              </a:rPr>
              <a:t>Keyword B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66300" y="3784600"/>
            <a:ext cx="72898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곳에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키워드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B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에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박스의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수정할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있습니다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900" b="0" i="0" u="none" strike="noStrike">
                <a:solidFill>
                  <a:srgbClr val="000000"/>
                </a:solidFill>
                <a:ea typeface="210 Gulim 070"/>
              </a:rPr>
              <a:t>중요한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70"/>
              </a:rPr>
              <a:t>내용은</a:t>
            </a:r>
            <a:r>
              <a:rPr lang="en-US" sz="19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70"/>
              </a:rPr>
              <a:t>두꺼운</a:t>
            </a:r>
            <a:r>
              <a:rPr lang="en-US" sz="19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70"/>
              </a:rPr>
              <a:t>폰트로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70"/>
              </a:rPr>
              <a:t>강조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할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있습니다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폰트는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곳에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키워드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B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에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8100" y="6654800"/>
            <a:ext cx="2222500" cy="5715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549400" y="6769100"/>
            <a:ext cx="1739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210 Gulim 070"/>
              </a:rPr>
              <a:t>Keyword C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08100" y="7594600"/>
            <a:ext cx="72898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곳에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키워드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C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에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박스의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수정할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있습니다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900" b="0" i="0" u="none" strike="noStrike">
                <a:solidFill>
                  <a:srgbClr val="000000"/>
                </a:solidFill>
                <a:ea typeface="210 Gulim 070"/>
              </a:rPr>
              <a:t>중요한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70"/>
              </a:rPr>
              <a:t>내용은</a:t>
            </a:r>
            <a:r>
              <a:rPr lang="en-US" sz="19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70"/>
              </a:rPr>
              <a:t>두꺼운</a:t>
            </a:r>
            <a:r>
              <a:rPr lang="en-US" sz="19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70"/>
              </a:rPr>
              <a:t>폰트로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70"/>
              </a:rPr>
              <a:t>강조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할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있습니다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폰트는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곳에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키워드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C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에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6300" y="6654800"/>
            <a:ext cx="2222500" cy="5715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007600" y="6769100"/>
            <a:ext cx="1739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210 Gulim 070"/>
              </a:rPr>
              <a:t>Keyword 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766300" y="7594600"/>
            <a:ext cx="72898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곳에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키워드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D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에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박스의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수정할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있습니다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900" b="0" i="0" u="none" strike="noStrike">
                <a:solidFill>
                  <a:srgbClr val="000000"/>
                </a:solidFill>
                <a:ea typeface="210 Gulim 070"/>
              </a:rPr>
              <a:t>중요한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70"/>
              </a:rPr>
              <a:t>내용은</a:t>
            </a:r>
            <a:r>
              <a:rPr lang="en-US" sz="19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70"/>
              </a:rPr>
              <a:t>두꺼운</a:t>
            </a:r>
            <a:r>
              <a:rPr lang="en-US" sz="19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70"/>
              </a:rPr>
              <a:t>폰트로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70"/>
              </a:rPr>
              <a:t>강조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할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있습니다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폰트는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곳에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키워드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D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에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9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700" y="3606800"/>
            <a:ext cx="1143000" cy="177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700" y="5816600"/>
            <a:ext cx="1143000" cy="17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700" y="8051800"/>
            <a:ext cx="1143000" cy="177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원인과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결과를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정리하기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6600" y="2794000"/>
            <a:ext cx="8636000" cy="1778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724900" y="3606800"/>
            <a:ext cx="77597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원인으로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인한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결과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영향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방향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등을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서술형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보다는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단문을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순서대로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나열하는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것이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깔끔합니다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각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원인마다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파생되는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결과를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연결하여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24900" y="3124200"/>
            <a:ext cx="5600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이곳에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원인에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대한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결과를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6600" y="5016500"/>
            <a:ext cx="8636000" cy="1790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724900" y="5816600"/>
            <a:ext cx="77597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원인으로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인한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결과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영향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방향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등을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서술형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보다는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단문을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순서대로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나열하는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것이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깔끔합니다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각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원인마다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파생되는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결과를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연결하여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24900" y="5346700"/>
            <a:ext cx="5600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이곳에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원인에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대한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결과를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6600" y="7239000"/>
            <a:ext cx="8636000" cy="1778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8724900" y="8051800"/>
            <a:ext cx="77597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원인으로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인한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결과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영향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방향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등을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서술형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보다는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단문을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순서대로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나열하는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것이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깔끔합니다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각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원인마다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파생되는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결과를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연결하여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24900" y="7569200"/>
            <a:ext cx="5600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이곳에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원인에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대한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결과를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400" y="2794000"/>
            <a:ext cx="5461000" cy="17780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651000" y="3606800"/>
            <a:ext cx="4749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결과를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발생하게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원인을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풀어서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설명합니다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현상의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발생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원인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배경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등을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51000" y="3124200"/>
            <a:ext cx="454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이곳에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원인에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대해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5400" y="5016500"/>
            <a:ext cx="5461000" cy="1790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651000" y="5816600"/>
            <a:ext cx="4749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결과를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발생하게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원인을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풀어서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설명합니다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현상의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발생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원인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배경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등을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51000" y="5346700"/>
            <a:ext cx="454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이곳에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원인에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대해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5400" y="7239000"/>
            <a:ext cx="5461000" cy="17780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651000" y="8051800"/>
            <a:ext cx="4749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결과를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발생하게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원인을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풀어서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설명합니다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현상의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발생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원인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배경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등을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51000" y="7569200"/>
            <a:ext cx="454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이곳에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원인에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대해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3175000" y="4495800"/>
            <a:ext cx="119380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6700" b="0" i="0" u="none" strike="noStrike">
                <a:solidFill>
                  <a:srgbClr val="000000"/>
                </a:solidFill>
                <a:ea typeface="210 Gulim 070"/>
              </a:rPr>
              <a:t>프로젝트</a:t>
            </a:r>
            <a:r>
              <a:rPr lang="en-US" sz="67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0" i="0" u="none" strike="noStrike">
                <a:solidFill>
                  <a:srgbClr val="000000"/>
                </a:solidFill>
                <a:ea typeface="210 Gulim 070"/>
              </a:rPr>
              <a:t>개요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300" y="2019300"/>
            <a:ext cx="1054100" cy="133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660900" y="3530600"/>
            <a:ext cx="8966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CHAPTER 01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100" y="6870700"/>
            <a:ext cx="4267200" cy="128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29600" y="7289800"/>
            <a:ext cx="2743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사용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프로그래밍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TOOL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15200" y="7251700"/>
            <a:ext cx="736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6870700"/>
            <a:ext cx="4267200" cy="128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302000" y="7289800"/>
            <a:ext cx="2743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팀원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25700" y="7251700"/>
            <a:ext cx="736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13157200" y="7137400"/>
            <a:ext cx="2844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2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210 Gulim 030"/>
              </a:rPr>
              <a:t>박스를</a:t>
            </a:r>
            <a:r>
              <a:rPr lang="en-US" sz="12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210 Gulim 030"/>
              </a:rPr>
              <a:t>더블클릭하여</a:t>
            </a:r>
            <a:r>
              <a:rPr lang="en-US" sz="12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2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2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200" b="0" i="0" u="none" strike="noStrike">
                <a:solidFill>
                  <a:srgbClr val="000000"/>
                </a:solidFill>
                <a:ea typeface="210 Gulim 030"/>
              </a:rPr>
              <a:t>수정해주세요</a:t>
            </a:r>
            <a:r>
              <a:rPr lang="en-US" sz="12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200" b="0" i="0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200" b="0" i="0" u="none" strike="noStrike">
                <a:solidFill>
                  <a:srgbClr val="000000"/>
                </a:solidFill>
                <a:latin typeface="210 Gulim 030"/>
              </a:rPr>
              <a:t> 15pt, </a:t>
            </a:r>
            <a:r>
              <a:rPr lang="ko-KR" sz="1200" b="0" i="0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200" b="0" i="0" u="none" strike="noStrike">
                <a:solidFill>
                  <a:srgbClr val="000000"/>
                </a:solidFill>
                <a:latin typeface="210 Gulim 030"/>
              </a:rPr>
              <a:t> 1.65</a:t>
            </a:r>
            <a:r>
              <a:rPr lang="ko-KR" sz="12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2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17400" y="6934200"/>
            <a:ext cx="736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5300" y="6845300"/>
            <a:ext cx="4267200" cy="128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157200" y="7277100"/>
            <a:ext cx="2743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프로젝트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선정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배경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17400" y="7226300"/>
            <a:ext cx="736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9100" y="5740400"/>
            <a:ext cx="1130300" cy="177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원인과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결과를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정리하기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2794000"/>
            <a:ext cx="7696200" cy="2971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854200" y="3886200"/>
            <a:ext cx="65659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여러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항목을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더하면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시너지가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날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있는지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요약해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페이지에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대한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부연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설명이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필요하다면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곳에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각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키워드를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간략하게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설명하는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용도로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사용해도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좋습니다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아래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이해하기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위한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배경이나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보충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9600" y="3251200"/>
            <a:ext cx="657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210 Gulim 050"/>
              </a:rPr>
              <a:t>원인에</a:t>
            </a:r>
            <a:r>
              <a:rPr lang="en-US" sz="22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Gulim 050"/>
              </a:rPr>
              <a:t>대한</a:t>
            </a:r>
            <a:r>
              <a:rPr lang="en-US" sz="22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Gulim 050"/>
              </a:rPr>
              <a:t>키워드를</a:t>
            </a:r>
            <a:r>
              <a:rPr lang="en-US" sz="22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  <a:r>
              <a:rPr lang="en-US" sz="2200" b="0" i="0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6057900"/>
            <a:ext cx="7696200" cy="2971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54200" y="7150100"/>
            <a:ext cx="65659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여러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항목을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더하면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시너지가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날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있는지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요약해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페이지에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대한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부연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설명이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필요하다면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곳에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각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키워드를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간략하게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설명하는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용도로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사용해도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좋습니다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아래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이해하기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위한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배경이나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보충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9600" y="6515100"/>
            <a:ext cx="6553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210 Gulim 050"/>
              </a:rPr>
              <a:t>원인에</a:t>
            </a:r>
            <a:r>
              <a:rPr lang="en-US" sz="22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Gulim 050"/>
              </a:rPr>
              <a:t>대한</a:t>
            </a:r>
            <a:r>
              <a:rPr lang="en-US" sz="22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Gulim 050"/>
              </a:rPr>
              <a:t>키워드를</a:t>
            </a:r>
            <a:r>
              <a:rPr lang="en-US" sz="22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  <a:r>
              <a:rPr lang="en-US" sz="2200" b="0" i="0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7700" y="2641600"/>
            <a:ext cx="6184900" cy="6388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306300" y="2806700"/>
            <a:ext cx="3162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spc="100">
                <a:solidFill>
                  <a:srgbClr val="000000"/>
                </a:solidFill>
                <a:latin typeface="210 Gulim 050"/>
              </a:rPr>
              <a:t>KEYWORD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71500" y="3797300"/>
            <a:ext cx="1244600" cy="1244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42700" y="5791200"/>
            <a:ext cx="4902200" cy="38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1480800" y="6070600"/>
            <a:ext cx="48387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494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결과를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만들기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위한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원인들을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자세하게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파생된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결과에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대한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상세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주세요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타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키워드와의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연관성을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함께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적어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보다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신빙성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자료를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완성해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키워드들을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조합해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생겨난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결과에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대해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주세요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선행된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원인이결과에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영향을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미쳤는지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37900" y="5054600"/>
            <a:ext cx="5511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210 Gulim 070"/>
              </a:rPr>
              <a:t>결론을</a:t>
            </a:r>
            <a:r>
              <a:rPr lang="en-US" sz="27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  <a:r>
              <a:rPr lang="en-US" sz="2700" b="0" i="0" u="none" strike="noStrike">
                <a:solidFill>
                  <a:srgbClr val="000000"/>
                </a:solidFill>
                <a:latin typeface="210 Gulim 070"/>
              </a:rPr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08100" y="990600"/>
            <a:ext cx="9613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참고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이미지와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설명을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적기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4597400"/>
            <a:ext cx="93599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7035800"/>
            <a:ext cx="93599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6500" y="2590800"/>
            <a:ext cx="5689600" cy="6426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1308100" y="3314700"/>
            <a:ext cx="9271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소개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소개할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여러개라면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단추형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목록이나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번호를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활용해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정리해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구체적인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예시나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등을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활용한다면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신뢰도를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높일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있어요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8100" y="2768600"/>
            <a:ext cx="9385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이미지를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설명하는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키워드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A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의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 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제목을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1308100" y="5727700"/>
            <a:ext cx="9271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소개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소개할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여러개라면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단추형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목록이나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번호를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활용해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정리해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구체적인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예시나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등을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활용한다면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신뢰도를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높일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있어요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8100" y="5194300"/>
            <a:ext cx="9385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이미지를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설명하는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키워드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B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의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 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제목을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1320800" y="8166100"/>
            <a:ext cx="9271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소개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소개할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여러개라면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단추형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목록이나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번호를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활용해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정리해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구체적인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예시나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등을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활용한다면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신뢰도를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높일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있어요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0800" y="7632700"/>
            <a:ext cx="9385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이미지를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설명하는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키워드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C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의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 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제목을</a:t>
            </a:r>
            <a:r>
              <a:rPr lang="en-US" sz="21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363200" y="4165600"/>
            <a:ext cx="28067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참고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이미지와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설명을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적기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2425700"/>
            <a:ext cx="10045700" cy="3149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43200" y="3708400"/>
            <a:ext cx="80518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소개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소개할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여러개라면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단추형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목록이나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번호를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활용해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정리해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구체적인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예시나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등을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활용한다면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신뢰도를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높일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있어요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키워드에선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없는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특징을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입력하면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구분이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더욱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명확해집니다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43200" y="3124200"/>
            <a:ext cx="7620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이미지를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설명하는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제목을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적어주세요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6700" y="2679700"/>
            <a:ext cx="6731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363200" y="7594600"/>
            <a:ext cx="28067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53900" y="2730500"/>
            <a:ext cx="4864100" cy="285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53900" y="6172200"/>
            <a:ext cx="4864100" cy="28575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5867400"/>
            <a:ext cx="10045700" cy="3149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743200" y="7137400"/>
            <a:ext cx="80518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키워드에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소개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설명을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소개할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여러개라면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단추형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목록이나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번호를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활용해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정리해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구체적인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예시나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등을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활용한다면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신뢰도를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높일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있어요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키워드에선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없는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특징을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입력하면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구분이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더욱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명확해집니다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43200" y="6565900"/>
            <a:ext cx="7708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이미지를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설명하는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제목을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적어주세요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6700" y="6108700"/>
            <a:ext cx="6731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900" y="2755900"/>
            <a:ext cx="7353300" cy="623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6200" y="4584700"/>
            <a:ext cx="5765800" cy="388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398000" y="2857500"/>
            <a:ext cx="7493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100" b="0" i="0" u="none" strike="noStrike">
                <a:solidFill>
                  <a:srgbClr val="000000"/>
                </a:solidFill>
                <a:latin typeface="210 Gulim 050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18800" y="3378200"/>
            <a:ext cx="48006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210 Gulim 070"/>
              </a:rPr>
              <a:t>단락의</a:t>
            </a:r>
            <a:r>
              <a:rPr lang="en-US" sz="27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210 Gulim 070"/>
              </a:rPr>
              <a:t>제목을</a:t>
            </a:r>
            <a:r>
              <a:rPr lang="en-US" sz="27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64800" y="3898900"/>
            <a:ext cx="5308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50"/>
              </a:rPr>
              <a:t>서브</a:t>
            </a:r>
            <a:r>
              <a:rPr lang="en-US" sz="18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50"/>
              </a:rPr>
              <a:t>타이틀을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50"/>
              </a:rPr>
              <a:t>입력하는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50"/>
              </a:rPr>
              <a:t>곳입니다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2755900"/>
            <a:ext cx="7353300" cy="6223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98600" y="2857500"/>
            <a:ext cx="7366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100" b="0" i="0" u="none" strike="noStrike">
                <a:solidFill>
                  <a:srgbClr val="000000"/>
                </a:solidFill>
                <a:latin typeface="210 Gulim 050"/>
              </a:rPr>
              <a:t>1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4597400"/>
            <a:ext cx="5765800" cy="3886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832100" y="3378200"/>
            <a:ext cx="4787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210 Gulim 070"/>
              </a:rPr>
              <a:t>단락의</a:t>
            </a:r>
            <a:r>
              <a:rPr lang="en-US" sz="27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210 Gulim 070"/>
              </a:rPr>
              <a:t>제목을</a:t>
            </a:r>
            <a:r>
              <a:rPr lang="en-US" sz="27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65400" y="3898900"/>
            <a:ext cx="5308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50"/>
              </a:rPr>
              <a:t>서브</a:t>
            </a:r>
            <a:r>
              <a:rPr lang="en-US" sz="18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50"/>
              </a:rPr>
              <a:t>타이틀을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50"/>
              </a:rPr>
              <a:t>입력하는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50"/>
              </a:rPr>
              <a:t>곳입니다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06500" y="6032500"/>
            <a:ext cx="4127500" cy="3937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363700" y="7251700"/>
            <a:ext cx="36322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제목에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부연설명이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필요</a:t>
            </a:r>
          </a:p>
          <a:p>
            <a:pPr lvl="0" algn="ctr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하다면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이곳을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활용해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본문에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담을지</a:t>
            </a:r>
          </a:p>
          <a:p>
            <a:pPr lvl="0" algn="ctr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예고하는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용도로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써도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좋습니다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lvl="0" algn="ctr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제목의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이해도를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높일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있는</a:t>
            </a:r>
          </a:p>
          <a:p>
            <a:pPr lvl="0" algn="ctr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보충설명을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쓰기도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적합합니다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27300" y="6502400"/>
            <a:ext cx="1905000" cy="520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5392400" y="6578600"/>
            <a:ext cx="165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210 Gulim 070"/>
              </a:rPr>
              <a:t>KEYWORD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308100" y="990600"/>
            <a:ext cx="10109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참고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이미지와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설명을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적기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08100" y="990600"/>
            <a:ext cx="9563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참고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이미지와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설명을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적기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500" y="6972300"/>
            <a:ext cx="15328900" cy="201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" y="2755900"/>
            <a:ext cx="3619500" cy="312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57200" y="2755900"/>
            <a:ext cx="3619500" cy="3124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4800" y="2755900"/>
            <a:ext cx="3619500" cy="312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1000" y="2755900"/>
            <a:ext cx="3619500" cy="312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85900" y="7099300"/>
            <a:ext cx="9779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94000" y="7543800"/>
            <a:ext cx="13474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과정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변천사를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한눈에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설명하기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좋은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50"/>
              </a:rPr>
              <a:t>페이지입니다</a:t>
            </a:r>
            <a:r>
              <a:rPr lang="en-US" sz="2000" b="0" i="0" u="none" strike="noStrike">
                <a:solidFill>
                  <a:srgbClr val="000000"/>
                </a:solidFill>
                <a:latin typeface="210 Gulim 050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94000" y="8026400"/>
            <a:ext cx="136144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발표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특정한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시간이나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단계에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대해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소개하고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싶다면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칸을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활용해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일들이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발생했고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해결됐는지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줄글로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나타낸다면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이해도를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높일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있습니다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과정이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전개될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있었던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이유나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배경에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대해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적어보세요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시간의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흐름을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녹여내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보다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자연스러운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전개를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완성해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보세요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  <a:p>
            <a:pPr lvl="0" algn="l">
              <a:lnSpc>
                <a:spcPct val="149400"/>
              </a:lnSpc>
            </a:pPr>
            <a:endParaRPr lang="en-US" sz="1700" b="0" i="0" u="none" strike="noStrike">
              <a:solidFill>
                <a:srgbClr val="000000"/>
              </a:solidFill>
              <a:latin typeface="210 Gulim 03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082800" y="6083300"/>
            <a:ext cx="185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210 Gulim 070"/>
              </a:rPr>
              <a:t>키워드</a:t>
            </a: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 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969000" y="6083300"/>
            <a:ext cx="1866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210 Gulim 070"/>
              </a:rPr>
              <a:t>키워드</a:t>
            </a: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 B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56800" y="6083300"/>
            <a:ext cx="1651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210 Gulim 070"/>
              </a:rPr>
              <a:t>키워드</a:t>
            </a: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 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70000" y="6083300"/>
            <a:ext cx="149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210 Gulim 070"/>
              </a:rPr>
              <a:t>키워드</a:t>
            </a:r>
            <a:r>
              <a:rPr lang="en-US" sz="2200" b="0" i="0" u="none" strike="noStrike">
                <a:solidFill>
                  <a:srgbClr val="000000"/>
                </a:solidFill>
                <a:latin typeface="210 Gulim 070"/>
              </a:rPr>
              <a:t> 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794000"/>
            <a:ext cx="7569200" cy="297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3149600"/>
            <a:ext cx="2260600" cy="226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참고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이미지와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설명을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적기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54500" y="3962400"/>
            <a:ext cx="41783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곳에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이미지에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대한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텍스트박스를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더블클릭하면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수정할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있습니다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폰트는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030,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17pt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1.7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설정하였습니다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54500" y="3238500"/>
            <a:ext cx="42926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이미지의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설명을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적어주세요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6057900"/>
            <a:ext cx="7569200" cy="297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6400800"/>
            <a:ext cx="2260600" cy="2260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254500" y="7226300"/>
            <a:ext cx="41783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곳에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이미지에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대한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텍스트박스를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더블클릭하면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수정할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있습니다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폰트는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030,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17pt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1.7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설정하였습니다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54500" y="6502400"/>
            <a:ext cx="42926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이미지의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설명을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적어주세요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400" y="2794000"/>
            <a:ext cx="7569200" cy="2971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3149600"/>
            <a:ext cx="2260600" cy="2260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382500" y="3962400"/>
            <a:ext cx="41783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곳에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이미지에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대한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텍스트박스를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더블클릭하면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수정할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있습니다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폰트는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030,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17pt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1.7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설정하였습니다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82500" y="3238500"/>
            <a:ext cx="42926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이미지의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설명을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적어주세요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.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400" y="6057900"/>
            <a:ext cx="7569200" cy="297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6400800"/>
            <a:ext cx="2260600" cy="2260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4500" y="3746500"/>
            <a:ext cx="42418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4500" y="7010400"/>
            <a:ext cx="42418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82500" y="3746500"/>
            <a:ext cx="42418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82500" y="7010400"/>
            <a:ext cx="4241800" cy="38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382500" y="7226300"/>
            <a:ext cx="41783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곳에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이미지에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대한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텍스트박스를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더블클릭하면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수정할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있습니다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폰트는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030,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17pt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1.7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설정하였습니다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82500" y="6502400"/>
            <a:ext cx="42926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이미지의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설명을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적어주세요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참고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이미지와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설명을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적기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098800" y="5715000"/>
            <a:ext cx="64008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09700" y="8064500"/>
            <a:ext cx="40386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이미지에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소개글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혹은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핵심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서체는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0500" y="7493000"/>
            <a:ext cx="3949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이미지의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제목을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775700" y="5715000"/>
            <a:ext cx="64008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2794000"/>
            <a:ext cx="4279900" cy="406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7700" y="2794000"/>
            <a:ext cx="4279900" cy="406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12700" y="2794000"/>
            <a:ext cx="4279900" cy="4064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124700" y="8064500"/>
            <a:ext cx="40386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이미지에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소개글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혹은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핵심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서체는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62800" y="7493000"/>
            <a:ext cx="3949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이미지의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제목을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27000" y="8064500"/>
            <a:ext cx="40386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411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이미지에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소개글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혹은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핵심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서체는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77800" y="7493000"/>
            <a:ext cx="3949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이미지의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제목을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7200900"/>
            <a:ext cx="140843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이곳에는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큼지막한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제목을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보완할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상세한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항목들을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적어보세요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청자가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할만한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질문이나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궁금증을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분위기를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환기할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수도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있지요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템플릿에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사용된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서체는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프리텐다드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LIGHT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레이아웃을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용도에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맞게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자유롭게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활용해주세요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이곳에는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큼지막한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제목을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보완할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상세한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항목들을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적어보세요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청자가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할만한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질문이나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궁금증을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입력해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분위기를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환기할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수도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210 Gulim 030"/>
              </a:rPr>
              <a:t>있지요</a:t>
            </a:r>
            <a:r>
              <a:rPr lang="en-US" sz="20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75000" y="3543300"/>
            <a:ext cx="119380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6700" b="0" i="0" u="none" strike="noStrike">
                <a:solidFill>
                  <a:srgbClr val="000000"/>
                </a:solidFill>
                <a:ea typeface="210 Gulim 050"/>
              </a:rPr>
              <a:t>다채로운</a:t>
            </a:r>
            <a:r>
              <a:rPr lang="en-US" sz="67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6700" b="0" i="0" u="none" strike="noStrike">
                <a:solidFill>
                  <a:srgbClr val="000000"/>
                </a:solidFill>
                <a:ea typeface="210 Gulim 050"/>
              </a:rPr>
              <a:t>차트</a:t>
            </a:r>
            <a:r>
              <a:rPr lang="en-US" sz="67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6700" b="0" i="0" u="none" strike="noStrike">
                <a:solidFill>
                  <a:srgbClr val="000000"/>
                </a:solidFill>
                <a:ea typeface="210 Gulim 050"/>
              </a:rPr>
              <a:t>그래프</a:t>
            </a:r>
            <a:r>
              <a:rPr lang="en-US" sz="67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6700" b="0" i="0" u="none" strike="noStrike">
                <a:solidFill>
                  <a:srgbClr val="000000"/>
                </a:solidFill>
                <a:ea typeface="210 Gulim 050"/>
              </a:rPr>
              <a:t>레이아웃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86300" y="4965700"/>
            <a:ext cx="8966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CHAPTER 03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5500" y="2794000"/>
            <a:ext cx="4787900" cy="6223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7600" y="4064000"/>
            <a:ext cx="4191000" cy="441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6500" y="4495800"/>
            <a:ext cx="4013200" cy="401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6400" y="4965700"/>
            <a:ext cx="3073400" cy="3073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500100" y="6769100"/>
            <a:ext cx="2298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210 Gulim 070"/>
              </a:rPr>
              <a:t>KEYWORD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5676900"/>
            <a:ext cx="1244600" cy="1244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106400" y="2971800"/>
            <a:ext cx="3098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spc="100">
                <a:solidFill>
                  <a:srgbClr val="000000"/>
                </a:solidFill>
                <a:ea typeface="210 Gulim 050"/>
              </a:rPr>
              <a:t>그래프의</a:t>
            </a:r>
            <a:r>
              <a:rPr lang="en-US" sz="2300" b="0" i="0" u="none" strike="noStrike" spc="100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 spc="100">
                <a:solidFill>
                  <a:srgbClr val="000000"/>
                </a:solidFill>
                <a:ea typeface="210 Gulim 050"/>
              </a:rPr>
              <a:t>제목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2794000"/>
            <a:ext cx="4787900" cy="6223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518400" y="2971800"/>
            <a:ext cx="32766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spc="100">
                <a:solidFill>
                  <a:srgbClr val="000000"/>
                </a:solidFill>
                <a:ea typeface="210 Gulim 050"/>
              </a:rPr>
              <a:t>그래프의</a:t>
            </a:r>
            <a:r>
              <a:rPr lang="en-US" sz="2300" b="0" i="0" u="none" strike="noStrike" spc="100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 spc="100">
                <a:solidFill>
                  <a:srgbClr val="000000"/>
                </a:solidFill>
                <a:ea typeface="210 Gulim 050"/>
              </a:rPr>
              <a:t>제목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8100" y="990600"/>
            <a:ext cx="13957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두가지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그래프를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정리하기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2794000"/>
            <a:ext cx="4787900" cy="6223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651000" y="5588000"/>
            <a:ext cx="4241800" cy="278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오른쪽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그래프들의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특징을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설명해주세요</a:t>
            </a: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공통점이나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차별점을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정리해서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핵심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적어주셔도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좋습니다</a:t>
            </a: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오른쪽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그래프들의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특징을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설명해주세요</a:t>
            </a: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공통점이나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차별점을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정리해서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핵심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적어주셔도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좋습니다</a:t>
            </a: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오른쪽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그래프들의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특징을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설명해주세요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00300" y="2971800"/>
            <a:ext cx="2717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spc="100">
                <a:solidFill>
                  <a:srgbClr val="000000"/>
                </a:solidFill>
                <a:latin typeface="210 Gulim 050"/>
              </a:rPr>
              <a:t>KEY POINT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63700" y="4114800"/>
            <a:ext cx="417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210 Gulim 070"/>
              </a:rPr>
              <a:t>그래프의</a:t>
            </a:r>
            <a:r>
              <a:rPr lang="en-US" sz="25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210 Gulim 070"/>
              </a:rPr>
              <a:t>핵심</a:t>
            </a:r>
            <a:r>
              <a:rPr lang="en-US" sz="25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210 Gulim 070"/>
              </a:rPr>
              <a:t>키워드를</a:t>
            </a:r>
          </a:p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6900" y="4013200"/>
            <a:ext cx="4381500" cy="4622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25800" y="6121400"/>
            <a:ext cx="1625600" cy="1181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14200" y="5105400"/>
            <a:ext cx="1714500" cy="1181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95600" y="4419600"/>
            <a:ext cx="110490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00" y="2768600"/>
            <a:ext cx="7429500" cy="6223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896600" y="2946400"/>
            <a:ext cx="458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spc="100">
                <a:solidFill>
                  <a:srgbClr val="000000"/>
                </a:solidFill>
                <a:ea typeface="210 Gulim 050"/>
              </a:rPr>
              <a:t>그래프의</a:t>
            </a:r>
            <a:r>
              <a:rPr lang="en-US" sz="2500" b="0" i="0" u="none" strike="noStrike" spc="100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0" i="0" u="none" strike="noStrike" spc="100">
                <a:solidFill>
                  <a:srgbClr val="000000"/>
                </a:solidFill>
                <a:ea typeface="210 Gulim 050"/>
              </a:rPr>
              <a:t>제목을</a:t>
            </a:r>
            <a:r>
              <a:rPr lang="en-US" sz="2500" b="0" i="0" u="none" strike="noStrike" spc="100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0" i="0" u="none" strike="noStrike" spc="100">
                <a:solidFill>
                  <a:srgbClr val="000000"/>
                </a:solidFill>
                <a:ea typeface="210 Gulim 050"/>
              </a:rPr>
              <a:t>적어주세요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500" y="6210300"/>
            <a:ext cx="49022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1264900" y="6261100"/>
            <a:ext cx="39370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636500" y="3924300"/>
            <a:ext cx="1130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70"/>
              </a:rPr>
              <a:t>기준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70"/>
              </a:rPr>
              <a:t>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36500" y="8369300"/>
            <a:ext cx="1130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70"/>
              </a:rPr>
              <a:t>기준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70"/>
              </a:rPr>
              <a:t>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697200" y="6083300"/>
            <a:ext cx="889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70"/>
              </a:rPr>
              <a:t>기준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70"/>
              </a:rPr>
              <a:t>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04400" y="6083300"/>
            <a:ext cx="914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70"/>
              </a:rPr>
              <a:t>기준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70"/>
              </a:rPr>
              <a:t>X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08100" y="990600"/>
            <a:ext cx="11607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그래프를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정리하기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41400" y="4076700"/>
            <a:ext cx="1739900" cy="1739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893800" y="4737100"/>
            <a:ext cx="1447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210 Gulim 070"/>
              </a:rPr>
              <a:t>자사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36300" y="5410200"/>
            <a:ext cx="1384300" cy="13843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1112500" y="5969000"/>
            <a:ext cx="1219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경쟁사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A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17500" y="6819900"/>
            <a:ext cx="1181100" cy="1181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169900" y="7302500"/>
            <a:ext cx="889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Gulim 070"/>
              </a:rPr>
              <a:t>경쟁사</a:t>
            </a:r>
            <a:r>
              <a:rPr lang="en-US" sz="1700" b="0" i="0" u="none" strike="noStrike">
                <a:solidFill>
                  <a:srgbClr val="000000"/>
                </a:solidFill>
                <a:latin typeface="210 Gulim 070"/>
              </a:rPr>
              <a:t>B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3500" y="2794000"/>
            <a:ext cx="7429500" cy="62103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2768600" y="2946400"/>
            <a:ext cx="458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spc="100">
                <a:solidFill>
                  <a:srgbClr val="000000"/>
                </a:solidFill>
                <a:ea typeface="210 Gulim 050"/>
              </a:rPr>
              <a:t>그래프의</a:t>
            </a:r>
            <a:r>
              <a:rPr lang="en-US" sz="2500" b="0" i="0" u="none" strike="noStrike" spc="100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0" i="0" u="none" strike="noStrike" spc="100">
                <a:solidFill>
                  <a:srgbClr val="000000"/>
                </a:solidFill>
                <a:ea typeface="210 Gulim 050"/>
              </a:rPr>
              <a:t>제목을</a:t>
            </a:r>
            <a:r>
              <a:rPr lang="en-US" sz="2500" b="0" i="0" u="none" strike="noStrike" spc="100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0" i="0" u="none" strike="noStrike" spc="100">
                <a:solidFill>
                  <a:srgbClr val="000000"/>
                </a:solidFill>
                <a:ea typeface="210 Gulim 050"/>
              </a:rPr>
              <a:t>적어주세요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71800" y="3911600"/>
            <a:ext cx="4178300" cy="4178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09900" y="3835400"/>
            <a:ext cx="4102100" cy="4330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92500" y="4445000"/>
            <a:ext cx="3111500" cy="31115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3911600" y="6210300"/>
            <a:ext cx="2298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210 Gulim 070"/>
              </a:rPr>
              <a:t>KEYWORD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43300" y="8356600"/>
            <a:ext cx="127000" cy="1270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3746500" y="8293100"/>
            <a:ext cx="838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Pretendard Light"/>
              </a:rPr>
              <a:t>키워드</a:t>
            </a:r>
            <a:r>
              <a:rPr lang="en-US" sz="1500" b="0" i="0" u="none" strike="noStrike">
                <a:solidFill>
                  <a:srgbClr val="000000"/>
                </a:solidFill>
                <a:latin typeface="Pretendard Light"/>
              </a:rPr>
              <a:t>A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60900" y="8356600"/>
            <a:ext cx="127000" cy="1270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4864100" y="8293100"/>
            <a:ext cx="838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Pretendard Light"/>
              </a:rPr>
              <a:t>키워드</a:t>
            </a:r>
            <a:r>
              <a:rPr lang="en-US" sz="1500" b="0" i="0" u="none" strike="noStrike">
                <a:solidFill>
                  <a:srgbClr val="000000"/>
                </a:solidFill>
                <a:latin typeface="Pretendard Light"/>
              </a:rPr>
              <a:t>B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65800" y="8356600"/>
            <a:ext cx="127000" cy="1270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5981700" y="8293100"/>
            <a:ext cx="838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Pretendard Light"/>
              </a:rPr>
              <a:t>키워드</a:t>
            </a:r>
            <a:r>
              <a:rPr lang="en-US" sz="1500" b="0" i="0" u="none" strike="noStrike">
                <a:solidFill>
                  <a:srgbClr val="000000"/>
                </a:solidFill>
                <a:latin typeface="Pretendard Light"/>
              </a:rPr>
              <a:t>C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45000" y="5118100"/>
            <a:ext cx="1244600" cy="1244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05500" y="3911600"/>
            <a:ext cx="1765300" cy="520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81800" y="3797300"/>
            <a:ext cx="1587500" cy="673100"/>
          </a:xfrm>
          <a:prstGeom prst="rect">
            <a:avLst/>
          </a:prstGeom>
          <a:effectLst>
            <a:outerShdw dist="15489" dir="2700000">
              <a:srgbClr val="F3F3F3">
                <a:alpha val="100000"/>
              </a:srgbClr>
            </a:outerShdw>
          </a:effectLst>
        </p:spPr>
      </p:pic>
      <p:sp>
        <p:nvSpPr>
          <p:cNvPr id="48" name="TextBox 48"/>
          <p:cNvSpPr txBox="1"/>
          <p:nvPr/>
        </p:nvSpPr>
        <p:spPr>
          <a:xfrm>
            <a:off x="6870700" y="3924300"/>
            <a:ext cx="1409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키워드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B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8000" y="6248400"/>
            <a:ext cx="762000" cy="889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53300" y="5956300"/>
            <a:ext cx="1587500" cy="673100"/>
          </a:xfrm>
          <a:prstGeom prst="rect">
            <a:avLst/>
          </a:prstGeom>
          <a:effectLst>
            <a:outerShdw dist="15489" dir="2700000">
              <a:srgbClr val="F3F3F3">
                <a:alpha val="100000"/>
              </a:srgbClr>
            </a:outerShdw>
          </a:effectLst>
        </p:spPr>
      </p:pic>
      <p:sp>
        <p:nvSpPr>
          <p:cNvPr id="52" name="TextBox 52"/>
          <p:cNvSpPr txBox="1"/>
          <p:nvPr/>
        </p:nvSpPr>
        <p:spPr>
          <a:xfrm>
            <a:off x="7442200" y="6096000"/>
            <a:ext cx="1409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키워드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C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30500" y="7086600"/>
            <a:ext cx="939800" cy="889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6807200"/>
            <a:ext cx="1587500" cy="673100"/>
          </a:xfrm>
          <a:prstGeom prst="rect">
            <a:avLst/>
          </a:prstGeom>
          <a:effectLst>
            <a:outerShdw dist="15489" dir="2700000">
              <a:srgbClr val="F3F3F3">
                <a:alpha val="100000"/>
              </a:srgbClr>
            </a:outerShdw>
          </a:effectLst>
        </p:spPr>
      </p:pic>
      <p:sp>
        <p:nvSpPr>
          <p:cNvPr id="56" name="TextBox 56"/>
          <p:cNvSpPr txBox="1"/>
          <p:nvPr/>
        </p:nvSpPr>
        <p:spPr>
          <a:xfrm>
            <a:off x="1244600" y="6946900"/>
            <a:ext cx="1409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70"/>
              </a:rPr>
              <a:t>키워드</a:t>
            </a:r>
            <a:r>
              <a:rPr lang="en-US" sz="2300" b="0" i="0" u="none" strike="noStrike">
                <a:solidFill>
                  <a:srgbClr val="000000"/>
                </a:solidFill>
                <a:latin typeface="210 Gulim 070"/>
              </a:rPr>
              <a:t>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2768600"/>
            <a:ext cx="7162800" cy="2857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04500" y="4127500"/>
            <a:ext cx="57404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곳에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약점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(Weakness)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대한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박스의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수정할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있습니다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폰트는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030,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17pt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세부적인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입력해주세요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6172200"/>
            <a:ext cx="7162800" cy="2857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87600" y="7518400"/>
            <a:ext cx="55372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곳에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기회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(Opportunity)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대한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박스의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수정할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있습니다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폰트는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030,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18pt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세부적인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입력해주세요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6502400"/>
            <a:ext cx="3898900" cy="800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413000" y="6616700"/>
            <a:ext cx="2489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210 Gulim 050"/>
              </a:rPr>
              <a:t>주정민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781300"/>
            <a:ext cx="7162800" cy="2857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298700" y="4127500"/>
            <a:ext cx="57277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곳에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강점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(Strength)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대한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박스의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수정할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있습니다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폰트는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중요한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내용은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두꺼운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폰트로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강조할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있습니다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3111500"/>
            <a:ext cx="3898900" cy="800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413000" y="3225800"/>
            <a:ext cx="2489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210 Gulim 050"/>
              </a:rPr>
              <a:t>김성제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4700" y="3111500"/>
            <a:ext cx="3898900" cy="800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731500" y="3225800"/>
            <a:ext cx="2489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210 Gulim 050"/>
              </a:rPr>
              <a:t>이수민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0" y="6172200"/>
            <a:ext cx="7162800" cy="28575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4700" y="6502400"/>
            <a:ext cx="3898900" cy="800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0731500" y="6616700"/>
            <a:ext cx="2489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210 Gulim 050"/>
              </a:rPr>
              <a:t>최현석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06100" y="7518400"/>
            <a:ext cx="55372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이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곳에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위기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(Threat)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에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대한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박스의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수정할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있습니다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폰트는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030,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17pt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중요한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내용은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강조할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Gulim 030"/>
              </a:rPr>
              <a:t>있습니다</a:t>
            </a:r>
            <a:r>
              <a:rPr lang="en-US" sz="18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6200" y="1016000"/>
            <a:ext cx="11645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210 Gulim 090"/>
              </a:rPr>
              <a:t>팀원</a:t>
            </a:r>
            <a:r>
              <a:rPr lang="en-US" sz="50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210 Gulim 090"/>
              </a:rPr>
              <a:t>소개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2159000"/>
            <a:ext cx="170053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1607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그래프를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정리하기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2794000"/>
            <a:ext cx="9029700" cy="622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6900" y="3937000"/>
            <a:ext cx="7772400" cy="4533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060700" y="2946400"/>
            <a:ext cx="5524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spc="100">
                <a:solidFill>
                  <a:srgbClr val="000000"/>
                </a:solidFill>
                <a:ea typeface="210 Gulim 050"/>
              </a:rPr>
              <a:t>그래프의</a:t>
            </a:r>
            <a:r>
              <a:rPr lang="en-US" sz="2500" b="0" i="0" u="none" strike="noStrike" spc="100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0" i="0" u="none" strike="noStrike" spc="100">
                <a:solidFill>
                  <a:srgbClr val="000000"/>
                </a:solidFill>
                <a:ea typeface="210 Gulim 050"/>
              </a:rPr>
              <a:t>제목을</a:t>
            </a:r>
            <a:r>
              <a:rPr lang="en-US" sz="2500" b="0" i="0" u="none" strike="noStrike" spc="100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0" i="0" u="none" strike="noStrike" spc="100">
                <a:solidFill>
                  <a:srgbClr val="000000"/>
                </a:solidFill>
                <a:ea typeface="210 Gulim 050"/>
              </a:rPr>
              <a:t>적어주세요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80700" y="2971800"/>
            <a:ext cx="6197600" cy="2882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493500" y="4165600"/>
            <a:ext cx="52197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박스를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더블클릭하여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수정하주세요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사용한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서체는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 210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1.8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설정했습니다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상세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채워주세요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입력해주세요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63400" y="3606800"/>
            <a:ext cx="4762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첫번째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키워드를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20400" y="3225800"/>
            <a:ext cx="7874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80700" y="6146800"/>
            <a:ext cx="6197600" cy="2882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493500" y="7327900"/>
            <a:ext cx="52197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박스를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더블클릭하여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수정하주세요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사용한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서체는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 210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1.8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로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설정했습니다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상세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채워주세요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Gulim 030"/>
              </a:rPr>
              <a:t>입력해주세요</a:t>
            </a:r>
            <a:r>
              <a:rPr lang="en-US" sz="17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63400" y="6769100"/>
            <a:ext cx="4572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두번째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키워드를</a:t>
            </a:r>
            <a:r>
              <a:rPr lang="en-US" sz="23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20400" y="6388100"/>
            <a:ext cx="7874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2794000"/>
            <a:ext cx="15697200" cy="6223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08100" y="990600"/>
            <a:ext cx="11607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그래프를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정리하기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21000" y="2921000"/>
            <a:ext cx="12534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 spc="100">
                <a:solidFill>
                  <a:srgbClr val="000000"/>
                </a:solidFill>
                <a:ea typeface="210 Gulim 050"/>
              </a:rPr>
              <a:t>그래프의</a:t>
            </a:r>
            <a:r>
              <a:rPr lang="en-US" sz="2800" b="0" i="0" u="none" strike="noStrike" spc="100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210 Gulim 050"/>
              </a:rPr>
              <a:t>제목을</a:t>
            </a:r>
            <a:r>
              <a:rPr lang="en-US" sz="2800" b="0" i="0" u="none" strike="noStrike" spc="100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210 Gulim 050"/>
              </a:rPr>
              <a:t>적어주세요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6600" y="4000500"/>
            <a:ext cx="10744200" cy="463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30200" y="4356100"/>
            <a:ext cx="4165600" cy="4318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716000" y="5905500"/>
            <a:ext cx="3289300" cy="207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박스를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더블클릭하여</a:t>
            </a:r>
          </a:p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수정하주세요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서체는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en-US" sz="1600" b="0" i="0" u="none" strike="noStrike">
                <a:solidFill>
                  <a:srgbClr val="000000"/>
                </a:solidFill>
                <a:latin typeface="210 Gulim 070"/>
              </a:rPr>
              <a:t>210 </a:t>
            </a:r>
            <a:r>
              <a:rPr lang="ko-KR" sz="1600" b="0" i="0" u="none" strike="noStrike">
                <a:solidFill>
                  <a:srgbClr val="000000"/>
                </a:solidFill>
                <a:ea typeface="210 Gulim 070"/>
              </a:rPr>
              <a:t>굴림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70"/>
              </a:rPr>
              <a:t> 030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1.7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1600" b="1" i="0" u="none" strike="noStrike">
                <a:solidFill>
                  <a:srgbClr val="000000"/>
                </a:solidFill>
                <a:ea typeface="210 Gulim 070"/>
              </a:rPr>
              <a:t>상세</a:t>
            </a:r>
            <a:r>
              <a:rPr lang="en-US" sz="1600" b="1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1600" b="1" i="0" u="none" strike="noStrike">
                <a:solidFill>
                  <a:srgbClr val="000000"/>
                </a:solidFill>
                <a:ea typeface="210 Gulim 070"/>
              </a:rPr>
              <a:t>내용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채워주세요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74800" y="4965700"/>
            <a:ext cx="2082800" cy="558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439900" y="5054600"/>
            <a:ext cx="1803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그래프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분석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지도를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설명하기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000" y="3124200"/>
            <a:ext cx="6997700" cy="1524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312400" y="3695700"/>
            <a:ext cx="6502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박스를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더블클릭하여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수정하주세요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사용한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서체는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 210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1.7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설정했습니다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상세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9800" y="2794000"/>
            <a:ext cx="5346700" cy="800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880600" y="2882900"/>
            <a:ext cx="558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210 Gulim 050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93400" y="2921000"/>
            <a:ext cx="3962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210 Gulim 050"/>
              </a:rPr>
              <a:t>단락의</a:t>
            </a:r>
            <a:r>
              <a:rPr lang="en-US" sz="2200" b="0" i="0" u="none" strike="noStrike">
                <a:solidFill>
                  <a:srgbClr val="000000"/>
                </a:solidFill>
                <a:latin typeface="210 Gulim 050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210 Gulim 050"/>
              </a:rPr>
              <a:t>제목을</a:t>
            </a:r>
            <a:r>
              <a:rPr lang="en-US" sz="22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000" y="7493000"/>
            <a:ext cx="6997700" cy="1524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312400" y="8064500"/>
            <a:ext cx="6502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박스를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더블클릭하여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수정하주세요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사용한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서체는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 210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1.7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설정했습니다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상세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9800" y="7162800"/>
            <a:ext cx="5346700" cy="800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842500" y="7251700"/>
            <a:ext cx="635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210 Gulim 050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93400" y="7289800"/>
            <a:ext cx="3962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210 Gulim 050"/>
              </a:rPr>
              <a:t>단락의</a:t>
            </a:r>
            <a:r>
              <a:rPr lang="en-US" sz="2200" b="0" i="0" u="none" strike="noStrike">
                <a:solidFill>
                  <a:srgbClr val="000000"/>
                </a:solidFill>
                <a:latin typeface="210 Gulim 050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210 Gulim 050"/>
              </a:rPr>
              <a:t>제목을</a:t>
            </a:r>
            <a:r>
              <a:rPr lang="en-US" sz="22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000" y="5308600"/>
            <a:ext cx="6997700" cy="152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8100" y="2667000"/>
            <a:ext cx="7848600" cy="6451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312400" y="5880100"/>
            <a:ext cx="6502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박스를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더블클릭하여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수정하주세요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사용한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서체는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 210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1.7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로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설정했습니다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상세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600" b="0" i="0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9800" y="4978400"/>
            <a:ext cx="5346700" cy="800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867900" y="5067300"/>
            <a:ext cx="584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210 Gulim 050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93400" y="5105400"/>
            <a:ext cx="3962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210 Gulim 050"/>
              </a:rPr>
              <a:t>단락의</a:t>
            </a:r>
            <a:r>
              <a:rPr lang="en-US" sz="2200" b="0" i="0" u="none" strike="noStrike">
                <a:solidFill>
                  <a:srgbClr val="000000"/>
                </a:solidFill>
                <a:latin typeface="210 Gulim 050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210 Gulim 050"/>
              </a:rPr>
              <a:t>제목을</a:t>
            </a:r>
            <a:r>
              <a:rPr lang="en-US" sz="22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210 Gulim 050"/>
              </a:rPr>
              <a:t>입력해주세요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6200" y="2743200"/>
            <a:ext cx="127000" cy="127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562100" y="2667000"/>
            <a:ext cx="838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Pretendard Light"/>
              </a:rPr>
              <a:t>키워드</a:t>
            </a:r>
            <a:r>
              <a:rPr lang="en-US" sz="1500" b="0" i="0" u="none" strike="noStrike">
                <a:solidFill>
                  <a:srgbClr val="000000"/>
                </a:solidFill>
                <a:latin typeface="Pretendard Light"/>
              </a:rPr>
              <a:t>A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800" y="2743200"/>
            <a:ext cx="127000" cy="127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2667000" y="2667000"/>
            <a:ext cx="838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Pretendard Light"/>
              </a:rPr>
              <a:t>키워드</a:t>
            </a:r>
            <a:r>
              <a:rPr lang="en-US" sz="1500" b="0" i="0" u="none" strike="noStrike">
                <a:solidFill>
                  <a:srgbClr val="000000"/>
                </a:solidFill>
                <a:latin typeface="Pretendard Light"/>
              </a:rPr>
              <a:t>B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8700" y="2743200"/>
            <a:ext cx="127000" cy="1270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3784600" y="2667000"/>
            <a:ext cx="838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Pretendard Light"/>
              </a:rPr>
              <a:t>키워드</a:t>
            </a:r>
            <a:r>
              <a:rPr lang="en-US" sz="1500" b="0" i="0" u="none" strike="noStrike">
                <a:solidFill>
                  <a:srgbClr val="000000"/>
                </a:solidFill>
                <a:latin typeface="Pretendard Light"/>
              </a:rPr>
              <a:t>C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44900" y="6515100"/>
            <a:ext cx="482600" cy="609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91200" y="3594100"/>
            <a:ext cx="482600" cy="609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92900" y="5143500"/>
            <a:ext cx="4826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08100" y="990600"/>
            <a:ext cx="8229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지도를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설명하기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좋은</a:t>
            </a: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210 Gulim 090"/>
              </a:rPr>
              <a:t>페이지입니다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3048000"/>
            <a:ext cx="11772900" cy="575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4584700"/>
            <a:ext cx="990600" cy="8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6500" y="6985000"/>
            <a:ext cx="1320800" cy="8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1600" y="7442200"/>
            <a:ext cx="1104900" cy="53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0200" y="3225800"/>
            <a:ext cx="774700" cy="533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5600" y="6743700"/>
            <a:ext cx="2159000" cy="571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16100" y="6832600"/>
            <a:ext cx="1816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KEYWORD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84200" y="2794000"/>
            <a:ext cx="3759200" cy="1257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538200" y="3035300"/>
            <a:ext cx="774700" cy="774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439900" y="3225800"/>
            <a:ext cx="2501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첫번째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키워드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입력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84200" y="4457700"/>
            <a:ext cx="3759200" cy="1257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427200" y="4889500"/>
            <a:ext cx="2514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첫번째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키워드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입력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74700" y="4648200"/>
            <a:ext cx="901700" cy="914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84200" y="7785100"/>
            <a:ext cx="3759200" cy="12573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4427200" y="8216900"/>
            <a:ext cx="2514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첫번째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키워드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입력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25500" y="8026400"/>
            <a:ext cx="762000" cy="7620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84200" y="6121400"/>
            <a:ext cx="3759200" cy="1257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487400" y="6324600"/>
            <a:ext cx="838200" cy="8382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4427200" y="6553200"/>
            <a:ext cx="2514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첫번째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키워드</a:t>
            </a: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210 Gulim 070"/>
              </a:rPr>
              <a:t>입력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05300" y="7645400"/>
            <a:ext cx="2159000" cy="5715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4495800" y="7734300"/>
            <a:ext cx="1816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KEYWORD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59500" y="2946400"/>
            <a:ext cx="2159000" cy="5715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6350000" y="3035300"/>
            <a:ext cx="1816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KEYWORD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34600" y="4343400"/>
            <a:ext cx="2159000" cy="5715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0325100" y="4432300"/>
            <a:ext cx="1816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210 Gulim 070"/>
              </a:rPr>
              <a:t>KEYWORD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46200" y="1016000"/>
            <a:ext cx="11645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210 Gulim 090"/>
              </a:rPr>
              <a:t>사용</a:t>
            </a:r>
            <a:r>
              <a:rPr lang="en-US" sz="50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210 Gulim 090"/>
              </a:rPr>
              <a:t>프로그래밍</a:t>
            </a:r>
            <a:r>
              <a:rPr lang="en-US" sz="5000" b="0" i="0" u="none" strike="noStrike">
                <a:solidFill>
                  <a:srgbClr val="000000"/>
                </a:solidFill>
                <a:latin typeface="210 Gulim 090"/>
              </a:rPr>
              <a:t> TOOL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2159000"/>
            <a:ext cx="17005300" cy="3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0" y="3898900"/>
            <a:ext cx="1930400" cy="160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000" y="6299200"/>
            <a:ext cx="2844800" cy="60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00" y="5943600"/>
            <a:ext cx="3416300" cy="1930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200" y="3746500"/>
            <a:ext cx="2336800" cy="187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6000" y="7035800"/>
            <a:ext cx="3784600" cy="850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1900" y="5981700"/>
            <a:ext cx="3606800" cy="1790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63300" y="3886200"/>
            <a:ext cx="1308100" cy="115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28300" y="4940300"/>
            <a:ext cx="28067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46200" y="1016000"/>
            <a:ext cx="11645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210 Gulim 090"/>
              </a:rPr>
              <a:t>선정</a:t>
            </a:r>
            <a:r>
              <a:rPr lang="en-US" sz="50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210 Gulim 090"/>
              </a:rPr>
              <a:t>배경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2159000"/>
            <a:ext cx="170053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46200" y="1016000"/>
            <a:ext cx="11645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210 Gulim 090"/>
              </a:rPr>
              <a:t>선정</a:t>
            </a:r>
            <a:r>
              <a:rPr lang="en-US" sz="5000" b="0" i="0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210 Gulim 090"/>
              </a:rPr>
              <a:t>배경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2159000"/>
            <a:ext cx="17005300" cy="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0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7200900"/>
            <a:ext cx="140843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ea typeface="210 Gulim 030"/>
              </a:rPr>
              <a:t>GPT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210 Gulim 030"/>
              </a:rPr>
              <a:t>응답과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a typeface="210 Gulim 030"/>
              </a:rPr>
              <a:t>RAG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210 Gulim 030"/>
              </a:rPr>
              <a:t>응답 비교를 통해 정확도와 신뢰도를 검증  </a:t>
            </a:r>
          </a:p>
          <a:p>
            <a:pPr lvl="0" algn="ctr">
              <a:lnSpc>
                <a:spcPct val="1494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a typeface="210 Gulim 030"/>
              </a:rPr>
              <a:t>경북대 문서 기반 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ea typeface="210 Gulim 030"/>
              </a:rPr>
              <a:t>QnA</a:t>
            </a:r>
            <a:r>
              <a:rPr lang="en-US" altLang="ko-KR" sz="2000" b="0" i="0" u="none" strike="noStrike" dirty="0">
                <a:solidFill>
                  <a:srgbClr val="000000"/>
                </a:solidFill>
                <a:ea typeface="210 Gulim 030"/>
              </a:rPr>
              <a:t>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210 Gulim 030"/>
              </a:rPr>
              <a:t>시스템 구축 → 벡터스토어 구성 → 자동 응답 평가  </a:t>
            </a:r>
          </a:p>
          <a:p>
            <a:pPr lvl="0" algn="ctr">
              <a:lnSpc>
                <a:spcPct val="1494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a typeface="210 Gulim 030"/>
              </a:rPr>
              <a:t>사용자</a:t>
            </a:r>
            <a:r>
              <a:rPr lang="en-US" altLang="ko-KR" sz="2000" b="0" i="0" u="none" strike="noStrike" dirty="0">
                <a:solidFill>
                  <a:srgbClr val="000000"/>
                </a:solidFill>
                <a:ea typeface="210 Gulim 030"/>
              </a:rPr>
              <a:t>(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210 Gulim 030"/>
              </a:rPr>
              <a:t>학생</a:t>
            </a:r>
            <a:r>
              <a:rPr lang="en-US" altLang="ko-KR" sz="2000" b="0" i="0" u="none" strike="noStrike" dirty="0">
                <a:solidFill>
                  <a:srgbClr val="000000"/>
                </a:solidFill>
                <a:ea typeface="210 Gulim 030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210 Gulim 030"/>
              </a:rPr>
              <a:t>교직원</a:t>
            </a:r>
            <a:r>
              <a:rPr lang="en-US" altLang="ko-KR" sz="2000" b="0" i="0" u="none" strike="noStrike" dirty="0">
                <a:solidFill>
                  <a:srgbClr val="000000"/>
                </a:solidFill>
                <a:ea typeface="210 Gulim 030"/>
              </a:rPr>
              <a:t>)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210 Gulim 030"/>
              </a:rPr>
              <a:t>관점에서 실효성 확인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a typeface="210 Gulim 030"/>
              </a:rPr>
              <a:t>+ 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ea typeface="210 Gulim 030"/>
              </a:rPr>
              <a:t>Streamlit</a:t>
            </a:r>
            <a:r>
              <a:rPr lang="en-US" altLang="ko-KR" sz="2000" b="0" i="0" u="none" strike="noStrike" dirty="0">
                <a:solidFill>
                  <a:srgbClr val="000000"/>
                </a:solidFill>
                <a:ea typeface="210 Gulim 030"/>
              </a:rPr>
              <a:t>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210 Gulim 030"/>
              </a:rPr>
              <a:t>기반 인터페이스 적용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75000" y="3543300"/>
            <a:ext cx="119380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6700" b="0" i="0" u="none" strike="noStrike" dirty="0">
                <a:solidFill>
                  <a:srgbClr val="000000"/>
                </a:solidFill>
                <a:ea typeface="210 Gulim 050"/>
              </a:rPr>
              <a:t>결론 및 확장 가능성 요약</a:t>
            </a:r>
            <a:endParaRPr lang="ko-KR" sz="6700" b="0" i="0" u="none" strike="noStrike" dirty="0">
              <a:solidFill>
                <a:srgbClr val="000000"/>
              </a:solidFill>
              <a:ea typeface="210 Gulim 05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86300" y="4965700"/>
            <a:ext cx="8966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3500" dirty="0">
                <a:solidFill>
                  <a:srgbClr val="000000"/>
                </a:solidFill>
                <a:latin typeface="210 Gulim 050"/>
              </a:rPr>
              <a:t>Conclusion &amp; Future Scope</a:t>
            </a:r>
            <a:endParaRPr lang="en-US" sz="3500" b="0" i="0" u="none" strike="noStrike" dirty="0">
              <a:solidFill>
                <a:srgbClr val="000000"/>
              </a:solidFill>
              <a:latin typeface="210 Gulim 050"/>
            </a:endParaRPr>
          </a:p>
        </p:txBody>
      </p:sp>
    </p:spTree>
    <p:extLst>
      <p:ext uri="{BB962C8B-B14F-4D97-AF65-F5344CB8AC3E}">
        <p14:creationId xmlns:p14="http://schemas.microsoft.com/office/powerpoint/2010/main" val="253173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363200" y="4165600"/>
            <a:ext cx="28067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ea typeface="210 Gulim 090"/>
              </a:rPr>
              <a:t>실 사용자 중심 </a:t>
            </a:r>
            <a:r>
              <a:rPr lang="en-US" altLang="ko-KR" sz="3600" b="0" i="0" u="none" strike="noStrike" dirty="0" err="1">
                <a:solidFill>
                  <a:srgbClr val="000000"/>
                </a:solidFill>
                <a:ea typeface="210 Gulim 090"/>
              </a:rPr>
              <a:t>QnA</a:t>
            </a:r>
            <a:r>
              <a:rPr lang="en-US" altLang="ko-KR" sz="3600" b="0" i="0" u="none" strike="noStrike" dirty="0">
                <a:solidFill>
                  <a:srgbClr val="000000"/>
                </a:solidFill>
                <a:ea typeface="210 Gulim 090"/>
              </a:rPr>
              <a:t> </a:t>
            </a:r>
            <a:r>
              <a:rPr lang="ko-KR" altLang="en-US" sz="3600" b="0" i="0" u="none" strike="noStrike" dirty="0" err="1">
                <a:solidFill>
                  <a:srgbClr val="000000"/>
                </a:solidFill>
                <a:ea typeface="210 Gulim 090"/>
              </a:rPr>
              <a:t>챗봇</a:t>
            </a:r>
            <a:r>
              <a:rPr lang="ko-KR" altLang="en-US" sz="3600" b="0" i="0" u="none" strike="noStrike" dirty="0">
                <a:solidFill>
                  <a:srgbClr val="000000"/>
                </a:solidFill>
                <a:ea typeface="210 Gulim 090"/>
              </a:rPr>
              <a:t> 구현 </a:t>
            </a:r>
            <a:r>
              <a:rPr lang="en-US" altLang="ko-KR" sz="3600" b="0" i="0" u="none" strike="noStrike" dirty="0">
                <a:solidFill>
                  <a:srgbClr val="000000"/>
                </a:solidFill>
                <a:ea typeface="210 Gulim 090"/>
              </a:rPr>
              <a:t>– GPT vs RAG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a typeface="210 Gulim 090"/>
              </a:rPr>
              <a:t>기반</a:t>
            </a:r>
            <a:endParaRPr lang="en-US" sz="3600" b="0" i="0" u="none" strike="noStrike" dirty="0">
              <a:solidFill>
                <a:srgbClr val="000000"/>
              </a:solidFill>
              <a:latin typeface="210 Gulim 09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2425700"/>
            <a:ext cx="10045700" cy="3149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43200" y="3708400"/>
            <a:ext cx="80518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dirty="0">
                <a:solidFill>
                  <a:srgbClr val="000000"/>
                </a:solidFill>
                <a:latin typeface="210 Gulim 030"/>
                <a:ea typeface="210 Gulim 030"/>
              </a:rPr>
              <a:t>동일한 질문에 대해 두 모델의 응답을 비교하여 실제 성능 차이를 검증함</a:t>
            </a:r>
            <a:endParaRPr lang="en-US" altLang="ko-KR" dirty="0">
              <a:solidFill>
                <a:srgbClr val="000000"/>
              </a:solidFill>
              <a:latin typeface="210 Gulim 030"/>
              <a:ea typeface="210 Gulim 030"/>
            </a:endParaRP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0" i="0" u="none" strike="noStrike" dirty="0">
                <a:solidFill>
                  <a:srgbClr val="000000"/>
                </a:solidFill>
                <a:latin typeface="210 Gulim 030"/>
              </a:rPr>
              <a:t>RAG 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210 Gulim 030"/>
              </a:rPr>
              <a:t>모델이 정보 출처 명시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210 Gulim 030"/>
              </a:rPr>
              <a:t>응답 정확도에서 더 우수한 응답을 다수 생성</a:t>
            </a:r>
            <a:endParaRPr lang="en-US" sz="1800" b="0" i="0" u="none" strike="noStrike" dirty="0">
              <a:solidFill>
                <a:srgbClr val="000000"/>
              </a:solidFill>
              <a:latin typeface="210 Gulim 030"/>
            </a:endParaRP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210 Gulim 030"/>
              </a:rPr>
              <a:t>BERTScore</a:t>
            </a:r>
            <a:r>
              <a:rPr lang="en-US" sz="1800" b="0" i="0" u="none" strike="noStrike" dirty="0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210 Gulim 030"/>
              </a:rPr>
              <a:t>정량 평가에서도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210 Gulim 030"/>
              </a:rPr>
              <a:t>RAG 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210 Gulim 030"/>
              </a:rPr>
              <a:t>모델이 일관된 우위 확인됨</a:t>
            </a:r>
            <a:endParaRPr lang="en-US" sz="1800" b="0" i="0" u="none" strike="noStrike" dirty="0">
              <a:solidFill>
                <a:srgbClr val="000000"/>
              </a:solidFill>
              <a:latin typeface="210 Gulim 03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43200" y="3124200"/>
            <a:ext cx="7620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ea typeface="210 Gulim 050"/>
              </a:rPr>
              <a:t>동일 질문에 대한 응답 비교 </a:t>
            </a:r>
            <a:r>
              <a:rPr lang="en-US" altLang="ko-KR" sz="2300" b="0" i="0" u="none" strike="noStrike" dirty="0">
                <a:solidFill>
                  <a:srgbClr val="000000"/>
                </a:solidFill>
                <a:ea typeface="210 Gulim 050"/>
              </a:rPr>
              <a:t>– GPT vs RAG</a:t>
            </a:r>
            <a:endParaRPr lang="ko-KR" sz="2300" b="0" i="0" u="none" strike="noStrike" dirty="0">
              <a:solidFill>
                <a:srgbClr val="000000"/>
              </a:solidFill>
              <a:ea typeface="210 Gulim 05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36700" y="2679700"/>
            <a:ext cx="6731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363200" y="7594600"/>
            <a:ext cx="28067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53900" y="2730500"/>
            <a:ext cx="4864100" cy="285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53900" y="6172200"/>
            <a:ext cx="4864100" cy="28575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5867400"/>
            <a:ext cx="10045700" cy="3149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743200" y="7137400"/>
            <a:ext cx="80518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800" b="0" i="0" u="none" strike="noStrike" dirty="0">
                <a:solidFill>
                  <a:srgbClr val="000000"/>
                </a:solidFill>
                <a:ea typeface="210 Gulim 030"/>
              </a:rPr>
              <a:t>학생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210 Gulim 030"/>
              </a:rPr>
              <a:t>/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210 Gulim 030"/>
              </a:rPr>
              <a:t>교직원이 실시간으로 학사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a typeface="210 Gulim 030"/>
              </a:rPr>
              <a:t>QnA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210 Gulim 030"/>
              </a:rPr>
              <a:t>를 질의하고 즉시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a typeface="210 Gulim 030"/>
              </a:rPr>
              <a:t>응답받을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210 Gulim 030"/>
              </a:rPr>
              <a:t> 수 있도록 설계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800" b="0" i="0" u="none" strike="noStrike" dirty="0">
                <a:solidFill>
                  <a:srgbClr val="000000"/>
                </a:solidFill>
                <a:ea typeface="210 Gulim 030"/>
              </a:rPr>
              <a:t>복잡한 규정도 문서 없이 질문 가능 → 사용자 편의성과 실효성 확보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a typeface="210 Gulim 030"/>
              </a:rPr>
              <a:t>Streamlit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210 Gulim 030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210 Gulim 030"/>
              </a:rPr>
              <a:t>기반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210 Gulim 030"/>
              </a:rPr>
              <a:t>UI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210 Gulim 030"/>
              </a:rPr>
              <a:t>로 학내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a typeface="210 Gulim 030"/>
              </a:rPr>
              <a:t>챗봇을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a typeface="210 Gulim 030"/>
              </a:rPr>
              <a:t> 간편하게 배포 및 확장 가능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43200" y="6565900"/>
            <a:ext cx="7708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ea typeface="210 Gulim 050"/>
              </a:rPr>
              <a:t>실 사용자 중심의 </a:t>
            </a:r>
            <a:r>
              <a:rPr lang="en-US" altLang="ko-KR" sz="2300" dirty="0" err="1">
                <a:solidFill>
                  <a:srgbClr val="000000"/>
                </a:solidFill>
                <a:ea typeface="210 Gulim 050"/>
              </a:rPr>
              <a:t>QnA</a:t>
            </a:r>
            <a:r>
              <a:rPr lang="en-US" altLang="ko-KR" sz="2300" dirty="0">
                <a:solidFill>
                  <a:srgbClr val="000000"/>
                </a:solidFill>
                <a:ea typeface="210 Gulim 050"/>
              </a:rPr>
              <a:t> </a:t>
            </a:r>
            <a:r>
              <a:rPr lang="ko-KR" altLang="en-US" sz="2300" dirty="0">
                <a:solidFill>
                  <a:srgbClr val="000000"/>
                </a:solidFill>
                <a:ea typeface="210 Gulim 050"/>
              </a:rPr>
              <a:t>시스템 구현</a:t>
            </a:r>
            <a:endParaRPr lang="ko-KR" sz="2300" b="0" i="0" u="none" strike="noStrike" dirty="0">
              <a:solidFill>
                <a:srgbClr val="000000"/>
              </a:solidFill>
              <a:ea typeface="210 Gulim 05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36700" y="6108700"/>
            <a:ext cx="6731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455065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3430</Words>
  <Application>Microsoft Office PowerPoint</Application>
  <PresentationFormat>사용자 지정</PresentationFormat>
  <Paragraphs>490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210 Gulim 070</vt:lpstr>
      <vt:lpstr>Pretendard Light</vt:lpstr>
      <vt:lpstr>210 Gulim 030</vt:lpstr>
      <vt:lpstr>210 Gulim 090</vt:lpstr>
      <vt:lpstr>210 Gulim 050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정민 주</cp:lastModifiedBy>
  <cp:revision>4</cp:revision>
  <dcterms:created xsi:type="dcterms:W3CDTF">2006-08-16T00:00:00Z</dcterms:created>
  <dcterms:modified xsi:type="dcterms:W3CDTF">2025-07-29T07:28:52Z</dcterms:modified>
</cp:coreProperties>
</file>